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8" r:id="rId4"/>
  </p:sldMasterIdLst>
  <p:notesMasterIdLst>
    <p:notesMasterId r:id="rId49"/>
  </p:notesMasterIdLst>
  <p:sldIdLst>
    <p:sldId id="256" r:id="rId5"/>
    <p:sldId id="257" r:id="rId6"/>
    <p:sldId id="258" r:id="rId7"/>
    <p:sldId id="263" r:id="rId8"/>
    <p:sldId id="260" r:id="rId9"/>
    <p:sldId id="261" r:id="rId10"/>
    <p:sldId id="262" r:id="rId11"/>
    <p:sldId id="372" r:id="rId12"/>
    <p:sldId id="305" r:id="rId13"/>
    <p:sldId id="264" r:id="rId14"/>
    <p:sldId id="265" r:id="rId15"/>
    <p:sldId id="268" r:id="rId16"/>
    <p:sldId id="269" r:id="rId17"/>
    <p:sldId id="270" r:id="rId18"/>
    <p:sldId id="271" r:id="rId19"/>
    <p:sldId id="324" r:id="rId20"/>
    <p:sldId id="373" r:id="rId21"/>
    <p:sldId id="308" r:id="rId22"/>
    <p:sldId id="326" r:id="rId23"/>
    <p:sldId id="327" r:id="rId24"/>
    <p:sldId id="311" r:id="rId25"/>
    <p:sldId id="328" r:id="rId26"/>
    <p:sldId id="329" r:id="rId27"/>
    <p:sldId id="331" r:id="rId28"/>
    <p:sldId id="332" r:id="rId29"/>
    <p:sldId id="282" r:id="rId30"/>
    <p:sldId id="358" r:id="rId31"/>
    <p:sldId id="374" r:id="rId32"/>
    <p:sldId id="361" r:id="rId33"/>
    <p:sldId id="363" r:id="rId34"/>
    <p:sldId id="362" r:id="rId35"/>
    <p:sldId id="365" r:id="rId36"/>
    <p:sldId id="364" r:id="rId37"/>
    <p:sldId id="367" r:id="rId38"/>
    <p:sldId id="366" r:id="rId39"/>
    <p:sldId id="369" r:id="rId40"/>
    <p:sldId id="368" r:id="rId41"/>
    <p:sldId id="370" r:id="rId42"/>
    <p:sldId id="371" r:id="rId43"/>
    <p:sldId id="333" r:id="rId44"/>
    <p:sldId id="334" r:id="rId45"/>
    <p:sldId id="296" r:id="rId46"/>
    <p:sldId id="297" r:id="rId47"/>
    <p:sldId id="298" r:id="rId48"/>
  </p:sldIdLst>
  <p:sldSz cx="9144000" cy="5143500" type="screen16x9"/>
  <p:notesSz cx="6858000" cy="9144000"/>
  <p:embeddedFontLst>
    <p:embeddedFont>
      <p:font typeface="Helvetica Neue" panose="020B0604020202020204" charset="0"/>
      <p:regular r:id="rId50"/>
      <p:bold r:id="rId51"/>
      <p:italic r:id="rId52"/>
      <p:boldItalic r:id="rId53"/>
    </p:embeddedFont>
    <p:embeddedFont>
      <p:font typeface="Open Sans" panose="020B0606030504020204" pitchFamily="34" charset="0"/>
      <p:regular r:id="rId54"/>
      <p:bold r:id="rId55"/>
      <p:italic r:id="rId56"/>
      <p:boldItalic r:id="rId57"/>
    </p:embeddedFont>
    <p:embeddedFont>
      <p:font typeface="Proxima Nova" panose="020B0604020202020204" charset="0"/>
      <p:regular r:id="rId58"/>
      <p:bold r:id="rId59"/>
      <p:italic r:id="rId60"/>
      <p:boldItalic r:id="rId61"/>
    </p:embeddedFont>
    <p:embeddedFont>
      <p:font typeface="Roboto" panose="02000000000000000000" pitchFamily="2" charset="0"/>
      <p:regular r:id="rId62"/>
      <p:bold r:id="rId63"/>
      <p:italic r:id="rId64"/>
      <p:boldItalic r:id="rId65"/>
    </p:embeddedFont>
    <p:embeddedFont>
      <p:font typeface="Roboto Light" panose="02000000000000000000" pitchFamily="2" charset="0"/>
      <p:regular r:id="rId66"/>
      <p:italic r:id="rId67"/>
    </p:embeddedFont>
    <p:embeddedFont>
      <p:font typeface="Roboto Thin" panose="02000000000000000000" pitchFamily="2" charset="0"/>
      <p:regular r:id="rId68"/>
      <p: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3F07B12-FAE0-28AD-E538-EEDF72EBCEF7}" name="Noyan, Alican" initials="NA" userId="S::noyan.a@buas.nl::f2106684-872a-4b1d-b983-18c991c4133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Biswas, Abhishek" initials="BA" lastIdx="1" clrIdx="0">
    <p:extLst>
      <p:ext uri="{19B8F6BF-5375-455C-9EA6-DF929625EA0E}">
        <p15:presenceInfo xmlns:p15="http://schemas.microsoft.com/office/powerpoint/2012/main" userId="S::biswas.a@buas.nl::fb8d240a-d551-4b24-ab9a-9862bbc79dd8" providerId="AD"/>
      </p:ext>
    </p:extLst>
  </p:cmAuthor>
  <p:cmAuthor id="2" name="Noyan, Alican" initials="NA" lastIdx="3" clrIdx="1">
    <p:extLst>
      <p:ext uri="{19B8F6BF-5375-455C-9EA6-DF929625EA0E}">
        <p15:presenceInfo xmlns:p15="http://schemas.microsoft.com/office/powerpoint/2012/main" userId="S::noyan.a@buas.nl::f2106684-872a-4b1d-b983-18c991c41330" providerId="AD"/>
      </p:ext>
    </p:extLst>
  </p:cmAuthor>
  <p:cmAuthor id="3" name="Heijligers, Bram" initials="HB" lastIdx="3" clrIdx="2">
    <p:extLst>
      <p:ext uri="{19B8F6BF-5375-455C-9EA6-DF929625EA0E}">
        <p15:presenceInfo xmlns:p15="http://schemas.microsoft.com/office/powerpoint/2012/main" userId="S::heijligers.b@buas.nl::5cef929d-ecf9-4fca-bf12-bc5ee065fc9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CC"/>
    <a:srgbClr val="00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DC2D38-31A2-4C05-BB62-0B649C504865}" v="124" dt="2025-01-23T18:15:01.891"/>
  </p1510:revLst>
</p1510:revInfo>
</file>

<file path=ppt/tableStyles.xml><?xml version="1.0" encoding="utf-8"?>
<a:tblStyleLst xmlns:a="http://schemas.openxmlformats.org/drawingml/2006/main" def="{764D4AE7-FFBC-431D-9275-528F30A785D3}">
  <a:tblStyle styleId="{764D4AE7-FFBC-431D-9275-528F30A785D3}"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26" autoAdjust="0"/>
    <p:restoredTop sz="94660"/>
  </p:normalViewPr>
  <p:slideViewPr>
    <p:cSldViewPr snapToGrid="0">
      <p:cViewPr varScale="1">
        <p:scale>
          <a:sx n="138" d="100"/>
          <a:sy n="138" d="100"/>
        </p:scale>
        <p:origin x="400" y="8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4.fntdata"/><Relationship Id="rId68" Type="http://schemas.openxmlformats.org/officeDocument/2006/relationships/font" Target="fonts/font19.fntdata"/><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font" Target="fonts/font12.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8" Type="http://schemas.openxmlformats.org/officeDocument/2006/relationships/slide" Target="slides/slide4.xml"/><Relationship Id="rId51" Type="http://schemas.openxmlformats.org/officeDocument/2006/relationships/font" Target="fonts/font2.fntdata"/><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commentAuthors" Target="commentAuthors.xml"/><Relationship Id="rId75"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font" Target="fonts/font1.fntdata"/><Relationship Id="rId55" Type="http://schemas.openxmlformats.org/officeDocument/2006/relationships/font" Target="fonts/font6.fntdata"/><Relationship Id="rId76" Type="http://schemas.microsoft.com/office/2018/10/relationships/authors" Target="authors.xml"/><Relationship Id="rId7" Type="http://schemas.openxmlformats.org/officeDocument/2006/relationships/slide" Target="slides/slide3.xml"/><Relationship Id="rId71" Type="http://schemas.openxmlformats.org/officeDocument/2006/relationships/presProps" Target="presProps.xml"/></Relationships>
</file>

<file path=ppt/media/image1.png>
</file>

<file path=ppt/media/image10.png>
</file>

<file path=ppt/media/image11.svg>
</file>

<file path=ppt/media/image2.jpg>
</file>

<file path=ppt/media/image3.jpeg>
</file>

<file path=ppt/media/image4.gif>
</file>

<file path=ppt/media/image5.pn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b4f495656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b4f495656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5e44ff1a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5e44ff1a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5e44ff1a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5e44ff1a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5e44ff1a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5e44ff1a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b602ea5a7_1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b602ea5a7_1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3444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a:extLst>
            <a:ext uri="{FF2B5EF4-FFF2-40B4-BE49-F238E27FC236}">
              <a16:creationId xmlns:a16="http://schemas.microsoft.com/office/drawing/2014/main" id="{930A3A14-8D46-9DAD-00C0-24FFBE9DFE81}"/>
            </a:ext>
          </a:extLst>
        </p:cNvPr>
        <p:cNvGrpSpPr/>
        <p:nvPr/>
      </p:nvGrpSpPr>
      <p:grpSpPr>
        <a:xfrm>
          <a:off x="0" y="0"/>
          <a:ext cx="0" cy="0"/>
          <a:chOff x="0" y="0"/>
          <a:chExt cx="0" cy="0"/>
        </a:xfrm>
      </p:grpSpPr>
      <p:sp>
        <p:nvSpPr>
          <p:cNvPr id="234" name="Google Shape;234;g6b602ea5a7_1_535:notes">
            <a:extLst>
              <a:ext uri="{FF2B5EF4-FFF2-40B4-BE49-F238E27FC236}">
                <a16:creationId xmlns:a16="http://schemas.microsoft.com/office/drawing/2014/main" id="{729B66A6-B25A-1C32-ABAC-BAAC444AA5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a:extLst>
              <a:ext uri="{FF2B5EF4-FFF2-40B4-BE49-F238E27FC236}">
                <a16:creationId xmlns:a16="http://schemas.microsoft.com/office/drawing/2014/main" id="{5FE5B441-3D18-9969-B99C-3C5A265464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60082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411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77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b4f495656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b4f495656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9993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870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3011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233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6b602ea5a7_1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6b602ea5a7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60816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6b602ea5a7_1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6b602ea5a7_1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23156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6b4f495656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6b4f495656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 BUT SHOULD BE UPDATED REGULARLY</a:t>
            </a:r>
            <a:endParaRPr/>
          </a:p>
          <a:p>
            <a:pPr marL="0" lvl="0" indent="0" algn="l" rtl="0">
              <a:spcBef>
                <a:spcPts val="0"/>
              </a:spcBef>
              <a:spcAft>
                <a:spcPts val="0"/>
              </a:spcAft>
              <a:buNone/>
            </a:pPr>
            <a:r>
              <a:rPr lang="en"/>
              <a:t>This is where you link your evidence to each of the Intended Learning Outcomes of this block.</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30837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a:extLst>
            <a:ext uri="{FF2B5EF4-FFF2-40B4-BE49-F238E27FC236}">
              <a16:creationId xmlns:a16="http://schemas.microsoft.com/office/drawing/2014/main" id="{BBEAA315-0D71-AB86-45D6-28DBB26D53C4}"/>
            </a:ext>
          </a:extLst>
        </p:cNvPr>
        <p:cNvGrpSpPr/>
        <p:nvPr/>
      </p:nvGrpSpPr>
      <p:grpSpPr>
        <a:xfrm>
          <a:off x="0" y="0"/>
          <a:ext cx="0" cy="0"/>
          <a:chOff x="0" y="0"/>
          <a:chExt cx="0" cy="0"/>
        </a:xfrm>
      </p:grpSpPr>
      <p:sp>
        <p:nvSpPr>
          <p:cNvPr id="360" name="Google Shape;360;g6b4f495656_0_703:notes">
            <a:extLst>
              <a:ext uri="{FF2B5EF4-FFF2-40B4-BE49-F238E27FC236}">
                <a16:creationId xmlns:a16="http://schemas.microsoft.com/office/drawing/2014/main" id="{87102E9A-B78E-C717-0BB4-F04148590CD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a:extLst>
              <a:ext uri="{FF2B5EF4-FFF2-40B4-BE49-F238E27FC236}">
                <a16:creationId xmlns:a16="http://schemas.microsoft.com/office/drawing/2014/main" id="{3824FE60-DE62-B51A-BD42-2A28EDAE8E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08584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72360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6b4f495656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6b4f495656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56276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61572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01582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63526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79594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70515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6b4f495656_0_7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6b4f495656_0_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77957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98182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92936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602ea5a7_1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602ea5a7_1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60770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6b4f495656_0_7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6b4f495656_0_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6480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6b602ea5a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6b602ea5a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02684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4f495656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4f495656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COMPLETED IN WEEK 8</a:t>
            </a:r>
            <a:endParaRPr/>
          </a:p>
          <a:p>
            <a:pPr marL="0" lvl="0" indent="0" algn="l" rtl="0">
              <a:spcBef>
                <a:spcPts val="0"/>
              </a:spcBef>
              <a:spcAft>
                <a:spcPts val="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6b602ea5a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6b602ea5a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6b602ea5a7_1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6b602ea5a7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6b602ea5a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6b602ea5a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6b602ea5a7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6b602ea5a7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and paste the feedback from the previous block’s assessment into the text box.</a:t>
            </a:r>
            <a:endParaRPr/>
          </a:p>
          <a:p>
            <a:pPr marL="0" lvl="0" indent="0" algn="l" rtl="0">
              <a:spcBef>
                <a:spcPts val="0"/>
              </a:spcBef>
              <a:spcAft>
                <a:spcPts val="0"/>
              </a:spcAft>
              <a:buNone/>
            </a:pPr>
            <a:r>
              <a:rPr lang="en"/>
              <a:t>Copy and paste the bullet points you listed on the “Lessons Learned” page in section C of your last block’s log.</a:t>
            </a:r>
            <a:endParaRPr/>
          </a:p>
          <a:p>
            <a:pPr marL="0" lvl="0" indent="0" algn="l" rtl="0">
              <a:spcBef>
                <a:spcPts val="0"/>
              </a:spcBef>
              <a:spcAft>
                <a:spcPts val="0"/>
              </a:spcAft>
              <a:buNone/>
            </a:pPr>
            <a:r>
              <a:rPr lang="en"/>
              <a:t>Compare the grade you gave yourself with the grade you received, and reevaluate or restate your feeling on your current level of progress.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6b602ea5a7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a:extLst>
            <a:ext uri="{FF2B5EF4-FFF2-40B4-BE49-F238E27FC236}">
              <a16:creationId xmlns:a16="http://schemas.microsoft.com/office/drawing/2014/main" id="{A16E845F-745E-7554-2943-0FABD0A5E440}"/>
            </a:ext>
          </a:extLst>
        </p:cNvPr>
        <p:cNvGrpSpPr/>
        <p:nvPr/>
      </p:nvGrpSpPr>
      <p:grpSpPr>
        <a:xfrm>
          <a:off x="0" y="0"/>
          <a:ext cx="0" cy="0"/>
          <a:chOff x="0" y="0"/>
          <a:chExt cx="0" cy="0"/>
        </a:xfrm>
      </p:grpSpPr>
      <p:sp>
        <p:nvSpPr>
          <p:cNvPr id="140" name="Google Shape;140;g6b602ea5a7_1_93:notes">
            <a:extLst>
              <a:ext uri="{FF2B5EF4-FFF2-40B4-BE49-F238E27FC236}">
                <a16:creationId xmlns:a16="http://schemas.microsoft.com/office/drawing/2014/main" id="{4CF7B499-3A3A-EE5E-6732-CED9BB420B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6b602ea5a7_1_93:notes">
            <a:extLst>
              <a:ext uri="{FF2B5EF4-FFF2-40B4-BE49-F238E27FC236}">
                <a16:creationId xmlns:a16="http://schemas.microsoft.com/office/drawing/2014/main" id="{6B8C484F-FC75-80DE-3EC5-F149F7FD1A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your goals for this block using the SMARTER method. Make sure they are clear, relevant, have a measurable outcome, and can be recorded. Consider how well do they align with the role(s) you wish to take, and with the requirements given in the project brief. Think about the objectives you plan to choose, or that are mandated by the project. Are there any competencies that you need to focus on?</a:t>
            </a:r>
            <a:endParaRPr/>
          </a:p>
          <a:p>
            <a:pPr marL="0" lvl="0" indent="0" algn="l" rtl="0">
              <a:spcBef>
                <a:spcPts val="0"/>
              </a:spcBef>
              <a:spcAft>
                <a:spcPts val="0"/>
              </a:spcAft>
              <a:buNone/>
            </a:pPr>
            <a:endParaRPr/>
          </a:p>
          <a:p>
            <a:pPr marL="0" lvl="0" indent="0" algn="l" rtl="0">
              <a:spcBef>
                <a:spcPts val="0"/>
              </a:spcBef>
              <a:spcAft>
                <a:spcPts val="0"/>
              </a:spcAft>
              <a:buNone/>
            </a:pPr>
            <a:r>
              <a:rPr lang="en"/>
              <a:t>For each goal, find concrete examples of tasks you expect to undertake that will demonstrate this within the project for the block. Make sure the plan has an outcome that can be tracked and assessed. Make sure you have a clearly stated target for each goal. If you are unsure of how to demonstrate something, ask for help from your teachers.</a:t>
            </a:r>
            <a:endParaRPr/>
          </a:p>
        </p:txBody>
      </p:sp>
    </p:spTree>
    <p:extLst>
      <p:ext uri="{BB962C8B-B14F-4D97-AF65-F5344CB8AC3E}">
        <p14:creationId xmlns:p14="http://schemas.microsoft.com/office/powerpoint/2010/main" val="1539413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b4f495656_0_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b4f495656_0_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MUST BE UPDATED EVERY WEEK</a:t>
            </a:r>
            <a:endParaRPr/>
          </a:p>
          <a:p>
            <a:pPr marL="0" lvl="0" indent="0" algn="l" rtl="0">
              <a:spcBef>
                <a:spcPts val="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0"/>
              </a:spcBef>
              <a:spcAft>
                <a:spcPts val="0"/>
              </a:spcAft>
              <a:buNone/>
            </a:pPr>
            <a:r>
              <a:rPr lang="en"/>
              <a:t>(Some reflection is almost always a good idea as it provides the foundation for Section C.)</a:t>
            </a:r>
            <a:endParaRPr/>
          </a:p>
        </p:txBody>
      </p:sp>
    </p:spTree>
    <p:extLst>
      <p:ext uri="{BB962C8B-B14F-4D97-AF65-F5344CB8AC3E}">
        <p14:creationId xmlns:p14="http://schemas.microsoft.com/office/powerpoint/2010/main" val="3267376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_1">
    <p:bg>
      <p:bgPr>
        <a:solidFill>
          <a:srgbClr val="EC781C"/>
        </a:solidFill>
        <a:effectLst/>
      </p:bgPr>
    </p:bg>
    <p:spTree>
      <p:nvGrpSpPr>
        <p:cNvPr id="1" name="Shape 9"/>
        <p:cNvGrpSpPr/>
        <p:nvPr/>
      </p:nvGrpSpPr>
      <p:grpSpPr>
        <a:xfrm>
          <a:off x="0" y="0"/>
          <a:ext cx="0" cy="0"/>
          <a:chOff x="0" y="0"/>
          <a:chExt cx="0" cy="0"/>
        </a:xfrm>
      </p:grpSpPr>
      <p:sp>
        <p:nvSpPr>
          <p:cNvPr id="10" name="Google Shape;10;p2"/>
          <p:cNvSpPr/>
          <p:nvPr/>
        </p:nvSpPr>
        <p:spPr>
          <a:xfrm>
            <a:off x="3109025" y="-1200"/>
            <a:ext cx="6035100" cy="51462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363525"/>
            <a:ext cx="9144000" cy="777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657600" y="548650"/>
            <a:ext cx="4937700" cy="3264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3" name="Google Shape;13;p2"/>
          <p:cNvSpPr txBox="1">
            <a:spLocks noGrp="1"/>
          </p:cNvSpPr>
          <p:nvPr>
            <p:ph type="subTitle" idx="1"/>
          </p:nvPr>
        </p:nvSpPr>
        <p:spPr>
          <a:xfrm>
            <a:off x="548650" y="548650"/>
            <a:ext cx="2011800" cy="32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800"/>
              <a:buNone/>
              <a:defRPr sz="1800">
                <a:solidFill>
                  <a:srgbClr val="FFFFFF"/>
                </a:solidFill>
              </a:defRPr>
            </a:lvl1pPr>
            <a:lvl2pPr lvl="1" algn="ctr" rtl="0">
              <a:lnSpc>
                <a:spcPct val="100000"/>
              </a:lnSpc>
              <a:spcBef>
                <a:spcPts val="0"/>
              </a:spcBef>
              <a:spcAft>
                <a:spcPts val="0"/>
              </a:spcAft>
              <a:buClr>
                <a:srgbClr val="FFFFFF"/>
              </a:buClr>
              <a:buSzPts val="3000"/>
              <a:buNone/>
              <a:defRPr sz="3000">
                <a:solidFill>
                  <a:srgbClr val="FFFFFF"/>
                </a:solidFill>
              </a:defRPr>
            </a:lvl2pPr>
            <a:lvl3pPr lvl="2" algn="ctr" rtl="0">
              <a:lnSpc>
                <a:spcPct val="100000"/>
              </a:lnSpc>
              <a:spcBef>
                <a:spcPts val="0"/>
              </a:spcBef>
              <a:spcAft>
                <a:spcPts val="0"/>
              </a:spcAft>
              <a:buClr>
                <a:srgbClr val="FFFFFF"/>
              </a:buClr>
              <a:buSzPts val="3000"/>
              <a:buNone/>
              <a:defRPr sz="3000">
                <a:solidFill>
                  <a:srgbClr val="FFFFFF"/>
                </a:solidFill>
              </a:defRPr>
            </a:lvl3pPr>
            <a:lvl4pPr lvl="3" algn="ctr" rtl="0">
              <a:lnSpc>
                <a:spcPct val="100000"/>
              </a:lnSpc>
              <a:spcBef>
                <a:spcPts val="0"/>
              </a:spcBef>
              <a:spcAft>
                <a:spcPts val="0"/>
              </a:spcAft>
              <a:buClr>
                <a:srgbClr val="FFFFFF"/>
              </a:buClr>
              <a:buSzPts val="3000"/>
              <a:buNone/>
              <a:defRPr sz="3000">
                <a:solidFill>
                  <a:srgbClr val="FFFFFF"/>
                </a:solidFill>
              </a:defRPr>
            </a:lvl4pPr>
            <a:lvl5pPr lvl="4" algn="ctr" rtl="0">
              <a:lnSpc>
                <a:spcPct val="100000"/>
              </a:lnSpc>
              <a:spcBef>
                <a:spcPts val="0"/>
              </a:spcBef>
              <a:spcAft>
                <a:spcPts val="0"/>
              </a:spcAft>
              <a:buClr>
                <a:srgbClr val="FFFFFF"/>
              </a:buClr>
              <a:buSzPts val="3000"/>
              <a:buNone/>
              <a:defRPr sz="3000">
                <a:solidFill>
                  <a:srgbClr val="FFFFFF"/>
                </a:solidFill>
              </a:defRPr>
            </a:lvl5pPr>
            <a:lvl6pPr lvl="5" algn="ctr" rtl="0">
              <a:lnSpc>
                <a:spcPct val="100000"/>
              </a:lnSpc>
              <a:spcBef>
                <a:spcPts val="0"/>
              </a:spcBef>
              <a:spcAft>
                <a:spcPts val="0"/>
              </a:spcAft>
              <a:buClr>
                <a:srgbClr val="FFFFFF"/>
              </a:buClr>
              <a:buSzPts val="3000"/>
              <a:buNone/>
              <a:defRPr sz="3000">
                <a:solidFill>
                  <a:srgbClr val="FFFFFF"/>
                </a:solidFill>
              </a:defRPr>
            </a:lvl6pPr>
            <a:lvl7pPr lvl="6" algn="ctr" rtl="0">
              <a:lnSpc>
                <a:spcPct val="100000"/>
              </a:lnSpc>
              <a:spcBef>
                <a:spcPts val="0"/>
              </a:spcBef>
              <a:spcAft>
                <a:spcPts val="0"/>
              </a:spcAft>
              <a:buClr>
                <a:srgbClr val="FFFFFF"/>
              </a:buClr>
              <a:buSzPts val="3000"/>
              <a:buNone/>
              <a:defRPr sz="3000">
                <a:solidFill>
                  <a:srgbClr val="FFFFFF"/>
                </a:solidFill>
              </a:defRPr>
            </a:lvl7pPr>
            <a:lvl8pPr lvl="7" algn="ctr" rtl="0">
              <a:lnSpc>
                <a:spcPct val="100000"/>
              </a:lnSpc>
              <a:spcBef>
                <a:spcPts val="0"/>
              </a:spcBef>
              <a:spcAft>
                <a:spcPts val="0"/>
              </a:spcAft>
              <a:buClr>
                <a:srgbClr val="FFFFFF"/>
              </a:buClr>
              <a:buSzPts val="3000"/>
              <a:buNone/>
              <a:defRPr sz="3000">
                <a:solidFill>
                  <a:srgbClr val="FFFFFF"/>
                </a:solidFill>
              </a:defRPr>
            </a:lvl8pPr>
            <a:lvl9pPr lvl="8" algn="ctr" rtl="0">
              <a:lnSpc>
                <a:spcPct val="100000"/>
              </a:lnSpc>
              <a:spcBef>
                <a:spcPts val="0"/>
              </a:spcBef>
              <a:spcAft>
                <a:spcPts val="0"/>
              </a:spcAft>
              <a:buClr>
                <a:srgbClr val="FFFFFF"/>
              </a:buClr>
              <a:buSzPts val="3000"/>
              <a:buNone/>
              <a:defRPr sz="3000">
                <a:solidFill>
                  <a:srgbClr val="FFFFFF"/>
                </a:solidFill>
              </a:defRPr>
            </a:lvl9pPr>
          </a:lstStyle>
          <a:p>
            <a:endParaRPr/>
          </a:p>
        </p:txBody>
      </p:sp>
      <p:pic>
        <p:nvPicPr>
          <p:cNvPr id="14" name="Google Shape;14;p2"/>
          <p:cNvPicPr preferRelativeResize="0"/>
          <p:nvPr/>
        </p:nvPicPr>
        <p:blipFill>
          <a:blip r:embed="rId2">
            <a:alphaModFix/>
          </a:blip>
          <a:stretch>
            <a:fillRect/>
          </a:stretch>
        </p:blipFill>
        <p:spPr>
          <a:xfrm>
            <a:off x="164592" y="4523578"/>
            <a:ext cx="1329394" cy="457200"/>
          </a:xfrm>
          <a:prstGeom prst="rect">
            <a:avLst/>
          </a:prstGeom>
          <a:noFill/>
          <a:ln>
            <a:noFill/>
          </a:ln>
        </p:spPr>
      </p:pic>
      <p:graphicFrame>
        <p:nvGraphicFramePr>
          <p:cNvPr id="4" name="Table 3">
            <a:extLst>
              <a:ext uri="{FF2B5EF4-FFF2-40B4-BE49-F238E27FC236}">
                <a16:creationId xmlns:a16="http://schemas.microsoft.com/office/drawing/2014/main" id="{9C37A2C8-F053-CFA5-72C7-D1B7AFD043D0}"/>
              </a:ext>
            </a:extLst>
          </p:cNvPr>
          <p:cNvGraphicFramePr>
            <a:graphicFrameLocks noGrp="1"/>
          </p:cNvGraphicFramePr>
          <p:nvPr userDrawn="1">
            <p:extLst>
              <p:ext uri="{D42A27DB-BD31-4B8C-83A1-F6EECF244321}">
                <p14:modId xmlns:p14="http://schemas.microsoft.com/office/powerpoint/2010/main" val="251012479"/>
              </p:ext>
            </p:extLst>
          </p:nvPr>
        </p:nvGraphicFramePr>
        <p:xfrm>
          <a:off x="1845398" y="4454995"/>
          <a:ext cx="7094899" cy="594360"/>
        </p:xfrm>
        <a:graphic>
          <a:graphicData uri="http://schemas.openxmlformats.org/drawingml/2006/table">
            <a:tbl>
              <a:tblPr firstRow="1" bandRow="1">
                <a:tableStyleId>{764D4AE7-FFBC-431D-9275-528F30A785D3}</a:tableStyleId>
              </a:tblPr>
              <a:tblGrid>
                <a:gridCol w="1189355">
                  <a:extLst>
                    <a:ext uri="{9D8B030D-6E8A-4147-A177-3AD203B41FA5}">
                      <a16:colId xmlns:a16="http://schemas.microsoft.com/office/drawing/2014/main" val="828907917"/>
                    </a:ext>
                  </a:extLst>
                </a:gridCol>
                <a:gridCol w="5905544">
                  <a:extLst>
                    <a:ext uri="{9D8B030D-6E8A-4147-A177-3AD203B41FA5}">
                      <a16:colId xmlns:a16="http://schemas.microsoft.com/office/drawing/2014/main" val="682174830"/>
                    </a:ext>
                  </a:extLst>
                </a:gridCol>
              </a:tblGrid>
              <a:tr h="18542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700" b="1">
                          <a:solidFill>
                            <a:srgbClr val="999999"/>
                          </a:solidFill>
                          <a:latin typeface="Helvetica Neue"/>
                          <a:ea typeface="Helvetica Neue"/>
                          <a:cs typeface="Helvetica Neue"/>
                          <a:sym typeface="Helvetica Neue"/>
                        </a:rPr>
                        <a:t>Project Brief</a:t>
                      </a:r>
                      <a:r>
                        <a:rPr lang="en-NL" sz="700" b="1">
                          <a:solidFill>
                            <a:srgbClr val="999999"/>
                          </a:solidFill>
                          <a:latin typeface="Helvetica Neue"/>
                          <a:ea typeface="Helvetica Neue"/>
                          <a:cs typeface="Helvetica Neue"/>
                          <a:sym typeface="Helvetica Neue"/>
                        </a:rPr>
                        <a:t>:</a:t>
                      </a:r>
                      <a:r>
                        <a:rPr lang="en" sz="700" b="1">
                          <a:solidFill>
                            <a:srgbClr val="999999"/>
                          </a:solidFill>
                          <a:latin typeface="Helvetica Neue"/>
                          <a:ea typeface="Helvetica Neue"/>
                          <a:cs typeface="Helvetica Neue"/>
                          <a:sym typeface="Helvetica Neue"/>
                        </a:rPr>
                        <a:t> </a:t>
                      </a:r>
                      <a:endParaRPr lang="en-NL" sz="700" b="1">
                        <a:solidFill>
                          <a:srgbClr val="999999"/>
                        </a:solidFill>
                        <a:latin typeface="Helvetica Neue"/>
                        <a:ea typeface="Helvetica Neue"/>
                        <a:cs typeface="Helvetica Neue"/>
                        <a:sym typeface="Helvetica Neue"/>
                      </a:endParaRPr>
                    </a:p>
                  </a:txBody>
                  <a:tcPr/>
                </a:tc>
                <a:tc>
                  <a:txBody>
                    <a:bodyPr/>
                    <a:lstStyle/>
                    <a:p>
                      <a:endParaRPr lang="en-GB" sz="700"/>
                    </a:p>
                  </a:txBody>
                  <a:tcPr/>
                </a:tc>
                <a:extLst>
                  <a:ext uri="{0D108BD9-81ED-4DB2-BD59-A6C34878D82A}">
                    <a16:rowId xmlns:a16="http://schemas.microsoft.com/office/drawing/2014/main" val="1000607423"/>
                  </a:ext>
                </a:extLst>
              </a:tr>
              <a:tr h="18542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700" b="1">
                          <a:solidFill>
                            <a:srgbClr val="999999"/>
                          </a:solidFill>
                          <a:latin typeface="Helvetica Neue"/>
                          <a:ea typeface="Helvetica Neue"/>
                          <a:cs typeface="Helvetica Neue"/>
                          <a:sym typeface="Helvetica Neue"/>
                        </a:rPr>
                        <a:t>Assessment Assignment:</a:t>
                      </a:r>
                      <a:endParaRPr lang="en-US" sz="700" b="1">
                        <a:latin typeface="Helvetica Neue"/>
                        <a:ea typeface="Helvetica Neue"/>
                        <a:cs typeface="Helvetica Neue"/>
                        <a:sym typeface="Helvetica Neue"/>
                      </a:endParaRPr>
                    </a:p>
                  </a:txBody>
                  <a:tcPr/>
                </a:tc>
                <a:tc>
                  <a:txBody>
                    <a:bodyPr/>
                    <a:lstStyle/>
                    <a:p>
                      <a:endParaRPr lang="en-GB" sz="700"/>
                    </a:p>
                  </a:txBody>
                  <a:tcPr/>
                </a:tc>
                <a:extLst>
                  <a:ext uri="{0D108BD9-81ED-4DB2-BD59-A6C34878D82A}">
                    <a16:rowId xmlns:a16="http://schemas.microsoft.com/office/drawing/2014/main" val="1233139930"/>
                  </a:ext>
                </a:extLst>
              </a:tr>
              <a:tr h="185420">
                <a:tc>
                  <a:txBody>
                    <a:bodyPr/>
                    <a:lstStyle/>
                    <a:p>
                      <a:r>
                        <a:rPr lang="en-NL" sz="700" b="1">
                          <a:solidFill>
                            <a:srgbClr val="999999"/>
                          </a:solidFill>
                          <a:latin typeface="Helvetica Neue"/>
                          <a:ea typeface="Helvetica Neue"/>
                          <a:cs typeface="Helvetica Neue"/>
                          <a:sym typeface="Helvetica Neue"/>
                        </a:rPr>
                        <a:t>Student </a:t>
                      </a:r>
                      <a:r>
                        <a:rPr lang="en" sz="700" b="1">
                          <a:solidFill>
                            <a:srgbClr val="999999"/>
                          </a:solidFill>
                          <a:latin typeface="Helvetica Neue"/>
                          <a:ea typeface="Helvetica Neue"/>
                          <a:cs typeface="Helvetica Neue"/>
                          <a:sym typeface="Helvetica Neue"/>
                        </a:rPr>
                        <a:t>GitHub Folder: </a:t>
                      </a:r>
                      <a:endParaRPr lang="en-GB" sz="700"/>
                    </a:p>
                  </a:txBody>
                  <a:tcPr/>
                </a:tc>
                <a:tc>
                  <a:txBody>
                    <a:bodyPr/>
                    <a:lstStyle/>
                    <a:p>
                      <a:endParaRPr lang="en-GB" sz="700"/>
                    </a:p>
                  </a:txBody>
                  <a:tcPr/>
                </a:tc>
                <a:extLst>
                  <a:ext uri="{0D108BD9-81ED-4DB2-BD59-A6C34878D82A}">
                    <a16:rowId xmlns:a16="http://schemas.microsoft.com/office/drawing/2014/main" val="1618248095"/>
                  </a:ext>
                </a:extLst>
              </a:tr>
            </a:tbl>
          </a:graphicData>
        </a:graphic>
      </p:graphicFrame>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p:cSld name="CUSTOM_1_2">
    <p:bg>
      <p:bgPr>
        <a:solidFill>
          <a:srgbClr val="666666"/>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6000"/>
              <a:buFont typeface="Roboto Thin"/>
              <a:buNone/>
              <a:defRPr sz="6000" b="0">
                <a:solidFill>
                  <a:srgbClr val="FFFFFF"/>
                </a:solidFill>
                <a:latin typeface="Roboto Thin"/>
                <a:ea typeface="Roboto Thin"/>
                <a:cs typeface="Roboto Thin"/>
                <a:sym typeface="Roboto Thin"/>
              </a:defRPr>
            </a:lvl1pPr>
            <a:lvl2pPr lvl="1" algn="ctr" rtl="0">
              <a:spcBef>
                <a:spcPts val="0"/>
              </a:spcBef>
              <a:spcAft>
                <a:spcPts val="0"/>
              </a:spcAft>
              <a:buClr>
                <a:srgbClr val="FFFFFF"/>
              </a:buClr>
              <a:buSzPts val="3600"/>
              <a:buNone/>
              <a:defRPr sz="3600">
                <a:solidFill>
                  <a:srgbClr val="FFFFFF"/>
                </a:solidFill>
              </a:defRPr>
            </a:lvl2pPr>
            <a:lvl3pPr lvl="2" algn="ctr" rtl="0">
              <a:spcBef>
                <a:spcPts val="0"/>
              </a:spcBef>
              <a:spcAft>
                <a:spcPts val="0"/>
              </a:spcAft>
              <a:buClr>
                <a:srgbClr val="FFFFFF"/>
              </a:buClr>
              <a:buSzPts val="3600"/>
              <a:buNone/>
              <a:defRPr sz="3600">
                <a:solidFill>
                  <a:srgbClr val="FFFFFF"/>
                </a:solidFill>
              </a:defRPr>
            </a:lvl3pPr>
            <a:lvl4pPr lvl="3" algn="ctr" rtl="0">
              <a:spcBef>
                <a:spcPts val="0"/>
              </a:spcBef>
              <a:spcAft>
                <a:spcPts val="0"/>
              </a:spcAft>
              <a:buClr>
                <a:srgbClr val="FFFFFF"/>
              </a:buClr>
              <a:buSzPts val="3600"/>
              <a:buNone/>
              <a:defRPr sz="3600">
                <a:solidFill>
                  <a:srgbClr val="FFFFFF"/>
                </a:solidFill>
              </a:defRPr>
            </a:lvl4pPr>
            <a:lvl5pPr lvl="4" algn="ctr" rtl="0">
              <a:spcBef>
                <a:spcPts val="0"/>
              </a:spcBef>
              <a:spcAft>
                <a:spcPts val="0"/>
              </a:spcAft>
              <a:buClr>
                <a:srgbClr val="FFFFFF"/>
              </a:buClr>
              <a:buSzPts val="3600"/>
              <a:buNone/>
              <a:defRPr sz="3600">
                <a:solidFill>
                  <a:srgbClr val="FFFFFF"/>
                </a:solidFill>
              </a:defRPr>
            </a:lvl5pPr>
            <a:lvl6pPr lvl="5" algn="ctr" rtl="0">
              <a:spcBef>
                <a:spcPts val="0"/>
              </a:spcBef>
              <a:spcAft>
                <a:spcPts val="0"/>
              </a:spcAft>
              <a:buClr>
                <a:srgbClr val="FFFFFF"/>
              </a:buClr>
              <a:buSzPts val="3600"/>
              <a:buNone/>
              <a:defRPr sz="3600">
                <a:solidFill>
                  <a:srgbClr val="FFFFFF"/>
                </a:solidFill>
              </a:defRPr>
            </a:lvl6pPr>
            <a:lvl7pPr lvl="6" algn="ctr" rtl="0">
              <a:spcBef>
                <a:spcPts val="0"/>
              </a:spcBef>
              <a:spcAft>
                <a:spcPts val="0"/>
              </a:spcAft>
              <a:buClr>
                <a:srgbClr val="FFFFFF"/>
              </a:buClr>
              <a:buSzPts val="3600"/>
              <a:buNone/>
              <a:defRPr sz="3600">
                <a:solidFill>
                  <a:srgbClr val="FFFFFF"/>
                </a:solidFill>
              </a:defRPr>
            </a:lvl7pPr>
            <a:lvl8pPr lvl="7" algn="ctr" rtl="0">
              <a:spcBef>
                <a:spcPts val="0"/>
              </a:spcBef>
              <a:spcAft>
                <a:spcPts val="0"/>
              </a:spcAft>
              <a:buClr>
                <a:srgbClr val="FFFFFF"/>
              </a:buClr>
              <a:buSzPts val="3600"/>
              <a:buNone/>
              <a:defRPr sz="3600">
                <a:solidFill>
                  <a:srgbClr val="FFFFFF"/>
                </a:solidFill>
              </a:defRPr>
            </a:lvl8pPr>
            <a:lvl9pPr lvl="8" algn="ctr" rtl="0">
              <a:spcBef>
                <a:spcPts val="0"/>
              </a:spcBef>
              <a:spcAft>
                <a:spcPts val="0"/>
              </a:spcAft>
              <a:buClr>
                <a:srgbClr val="FFFFFF"/>
              </a:buClr>
              <a:buSzPts val="3600"/>
              <a:buNone/>
              <a:defRPr sz="3600">
                <a:solidFill>
                  <a:srgbClr val="FFFFFF"/>
                </a:solidFill>
              </a:defRPr>
            </a:lvl9pPr>
          </a:lstStyle>
          <a:p>
            <a:endParaRPr/>
          </a:p>
        </p:txBody>
      </p:sp>
      <p:sp>
        <p:nvSpPr>
          <p:cNvPr id="19" name="Google Shape;19;p3"/>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1pPr>
            <a:lvl2pPr lvl="1"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2pPr>
            <a:lvl3pPr lvl="2"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3pPr>
            <a:lvl4pPr lvl="3"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4pPr>
            <a:lvl5pPr lvl="4"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5pPr>
            <a:lvl6pPr lvl="5"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6pPr>
            <a:lvl7pPr lvl="6"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7pPr>
            <a:lvl8pPr lvl="7"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8pPr>
            <a:lvl9pPr lvl="8" algn="ctr" rtl="0">
              <a:lnSpc>
                <a:spcPct val="100000"/>
              </a:lnSpc>
              <a:spcBef>
                <a:spcPts val="0"/>
              </a:spcBef>
              <a:spcAft>
                <a:spcPts val="0"/>
              </a:spcAft>
              <a:buClr>
                <a:srgbClr val="FFFFFF"/>
              </a:buClr>
              <a:buSzPts val="3000"/>
              <a:buFont typeface="Roboto Thin"/>
              <a:buNone/>
              <a:defRPr sz="3000">
                <a:solidFill>
                  <a:srgbClr val="FFFFFF"/>
                </a:solidFill>
                <a:latin typeface="Roboto Thin"/>
                <a:ea typeface="Roboto Thin"/>
                <a:cs typeface="Roboto Thin"/>
                <a:sym typeface="Roboto Thin"/>
              </a:defRPr>
            </a:lvl9pPr>
          </a:lstStyle>
          <a:p>
            <a:endParaRPr/>
          </a:p>
        </p:txBody>
      </p:sp>
      <p:sp>
        <p:nvSpPr>
          <p:cNvPr id="2" name="Rectangle 1">
            <a:extLst>
              <a:ext uri="{FF2B5EF4-FFF2-40B4-BE49-F238E27FC236}">
                <a16:creationId xmlns:a16="http://schemas.microsoft.com/office/drawing/2014/main" id="{ED2E902F-3793-054A-A49F-5F75EC799503}"/>
              </a:ext>
            </a:extLst>
          </p:cNvPr>
          <p:cNvSpPr/>
          <p:nvPr userDrawn="1"/>
        </p:nvSpPr>
        <p:spPr>
          <a:xfrm>
            <a:off x="0" y="4393870"/>
            <a:ext cx="9144000" cy="749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Google Shape;20;p3"/>
          <p:cNvPicPr preferRelativeResize="0"/>
          <p:nvPr/>
        </p:nvPicPr>
        <p:blipFill>
          <a:blip r:embed="rId2">
            <a:alphaModFix/>
          </a:blip>
          <a:stretch>
            <a:fillRect/>
          </a:stretch>
        </p:blipFill>
        <p:spPr>
          <a:xfrm>
            <a:off x="7214616" y="4434840"/>
            <a:ext cx="1691640" cy="5826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Sub-Header">
  <p:cSld name="CUSTOM_1_2_1">
    <p:bg>
      <p:bgPr>
        <a:solidFill>
          <a:srgbClr val="666666"/>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Roboto Thin"/>
              <a:buNone/>
              <a:defRPr sz="6000" b="0">
                <a:latin typeface="Roboto Thin"/>
                <a:ea typeface="Roboto Thin"/>
                <a:cs typeface="Roboto Thin"/>
                <a:sym typeface="Roboto Thin"/>
              </a:defRPr>
            </a:lvl1pPr>
            <a:lvl2pPr lvl="1" algn="ctr" rtl="0">
              <a:spcBef>
                <a:spcPts val="0"/>
              </a:spcBef>
              <a:spcAft>
                <a:spcPts val="0"/>
              </a:spcAft>
              <a:buClr>
                <a:srgbClr val="434343"/>
              </a:buClr>
              <a:buSzPts val="3600"/>
              <a:buNone/>
              <a:defRPr sz="3600">
                <a:solidFill>
                  <a:srgbClr val="434343"/>
                </a:solidFill>
              </a:defRPr>
            </a:lvl2pPr>
            <a:lvl3pPr lvl="2" algn="ctr" rtl="0">
              <a:spcBef>
                <a:spcPts val="0"/>
              </a:spcBef>
              <a:spcAft>
                <a:spcPts val="0"/>
              </a:spcAft>
              <a:buClr>
                <a:srgbClr val="434343"/>
              </a:buClr>
              <a:buSzPts val="3600"/>
              <a:buNone/>
              <a:defRPr sz="3600">
                <a:solidFill>
                  <a:srgbClr val="434343"/>
                </a:solidFill>
              </a:defRPr>
            </a:lvl3pPr>
            <a:lvl4pPr lvl="3" algn="ctr" rtl="0">
              <a:spcBef>
                <a:spcPts val="0"/>
              </a:spcBef>
              <a:spcAft>
                <a:spcPts val="0"/>
              </a:spcAft>
              <a:buClr>
                <a:srgbClr val="434343"/>
              </a:buClr>
              <a:buSzPts val="3600"/>
              <a:buNone/>
              <a:defRPr sz="3600">
                <a:solidFill>
                  <a:srgbClr val="434343"/>
                </a:solidFill>
              </a:defRPr>
            </a:lvl4pPr>
            <a:lvl5pPr lvl="4" algn="ctr" rtl="0">
              <a:spcBef>
                <a:spcPts val="0"/>
              </a:spcBef>
              <a:spcAft>
                <a:spcPts val="0"/>
              </a:spcAft>
              <a:buClr>
                <a:srgbClr val="434343"/>
              </a:buClr>
              <a:buSzPts val="3600"/>
              <a:buNone/>
              <a:defRPr sz="3600">
                <a:solidFill>
                  <a:srgbClr val="434343"/>
                </a:solidFill>
              </a:defRPr>
            </a:lvl5pPr>
            <a:lvl6pPr lvl="5" algn="ctr" rtl="0">
              <a:spcBef>
                <a:spcPts val="0"/>
              </a:spcBef>
              <a:spcAft>
                <a:spcPts val="0"/>
              </a:spcAft>
              <a:buClr>
                <a:srgbClr val="434343"/>
              </a:buClr>
              <a:buSzPts val="3600"/>
              <a:buNone/>
              <a:defRPr sz="3600">
                <a:solidFill>
                  <a:srgbClr val="434343"/>
                </a:solidFill>
              </a:defRPr>
            </a:lvl6pPr>
            <a:lvl7pPr lvl="6" algn="ctr" rtl="0">
              <a:spcBef>
                <a:spcPts val="0"/>
              </a:spcBef>
              <a:spcAft>
                <a:spcPts val="0"/>
              </a:spcAft>
              <a:buClr>
                <a:srgbClr val="434343"/>
              </a:buClr>
              <a:buSzPts val="3600"/>
              <a:buNone/>
              <a:defRPr sz="3600">
                <a:solidFill>
                  <a:srgbClr val="434343"/>
                </a:solidFill>
              </a:defRPr>
            </a:lvl7pPr>
            <a:lvl8pPr lvl="7" algn="ctr" rtl="0">
              <a:spcBef>
                <a:spcPts val="0"/>
              </a:spcBef>
              <a:spcAft>
                <a:spcPts val="0"/>
              </a:spcAft>
              <a:buClr>
                <a:srgbClr val="434343"/>
              </a:buClr>
              <a:buSzPts val="3600"/>
              <a:buNone/>
              <a:defRPr sz="3600">
                <a:solidFill>
                  <a:srgbClr val="434343"/>
                </a:solidFill>
              </a:defRPr>
            </a:lvl8pPr>
            <a:lvl9pPr lvl="8" algn="ctr" rtl="0">
              <a:spcBef>
                <a:spcPts val="0"/>
              </a:spcBef>
              <a:spcAft>
                <a:spcPts val="0"/>
              </a:spcAft>
              <a:buClr>
                <a:srgbClr val="434343"/>
              </a:buClr>
              <a:buSzPts val="3600"/>
              <a:buNone/>
              <a:defRPr sz="3600">
                <a:solidFill>
                  <a:srgbClr val="434343"/>
                </a:solidFill>
              </a:defRPr>
            </a:lvl9pPr>
          </a:lstStyle>
          <a:p>
            <a:endParaRPr/>
          </a:p>
        </p:txBody>
      </p:sp>
      <p:sp>
        <p:nvSpPr>
          <p:cNvPr id="23" name="Google Shape;23;p4"/>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1pPr>
            <a:lvl2pPr lvl="1"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ct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4" name="Google Shape;24;p4"/>
          <p:cNvSpPr txBox="1">
            <a:spLocks noGrp="1"/>
          </p:cNvSpPr>
          <p:nvPr>
            <p:ph type="subTitle" idx="2"/>
          </p:nvPr>
        </p:nvSpPr>
        <p:spPr>
          <a:xfrm>
            <a:off x="3200400" y="3353563"/>
            <a:ext cx="5486400" cy="685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Font typeface="Roboto Light"/>
              <a:buNone/>
              <a:defRPr>
                <a:latin typeface="Roboto Light"/>
                <a:ea typeface="Roboto Light"/>
                <a:cs typeface="Roboto Light"/>
                <a:sym typeface="Roboto Light"/>
              </a:defRPr>
            </a:lvl1pPr>
            <a:lvl2pPr lvl="1"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2pPr>
            <a:lvl3pPr lvl="2"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3pPr>
            <a:lvl4pPr lvl="3"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4pPr>
            <a:lvl5pPr lvl="4"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5pPr>
            <a:lvl6pPr lvl="5"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6pPr>
            <a:lvl7pPr lvl="6"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7pPr>
            <a:lvl8pPr lvl="7"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8pPr>
            <a:lvl9pPr lvl="8" algn="r" rtl="0">
              <a:lnSpc>
                <a:spcPct val="100000"/>
              </a:lnSpc>
              <a:spcBef>
                <a:spcPts val="0"/>
              </a:spcBef>
              <a:spcAft>
                <a:spcPts val="0"/>
              </a:spcAft>
              <a:buSzPts val="3000"/>
              <a:buFont typeface="Roboto Thin"/>
              <a:buNone/>
              <a:defRPr sz="3000">
                <a:latin typeface="Roboto Thin"/>
                <a:ea typeface="Roboto Thin"/>
                <a:cs typeface="Roboto Thin"/>
                <a:sym typeface="Roboto Thin"/>
              </a:defRPr>
            </a:lvl9pPr>
          </a:lstStyle>
          <a:p>
            <a:endParaRPr/>
          </a:p>
        </p:txBody>
      </p:sp>
      <p:sp>
        <p:nvSpPr>
          <p:cNvPr id="25" name="Google Shape;25;p4"/>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a:solidFill>
                <a:srgbClr val="B7B7B7"/>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fault">
  <p:cSld name="CUSTOM_2_4">
    <p:spTree>
      <p:nvGrpSpPr>
        <p:cNvPr id="1" name="Shape 26"/>
        <p:cNvGrpSpPr/>
        <p:nvPr/>
      </p:nvGrpSpPr>
      <p:grpSpPr>
        <a:xfrm>
          <a:off x="0" y="0"/>
          <a:ext cx="0" cy="0"/>
          <a:chOff x="0" y="0"/>
          <a:chExt cx="0" cy="0"/>
        </a:xfrm>
      </p:grpSpPr>
      <p:sp>
        <p:nvSpPr>
          <p:cNvPr id="27" name="Google Shape;27;p5"/>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 name="Google Shape;29;p5"/>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 name="Google Shape;30;p5"/>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31" name="Google Shape;31;p5"/>
          <p:cNvSpPr txBox="1">
            <a:spLocks noGrp="1"/>
          </p:cNvSpPr>
          <p:nvPr>
            <p:ph type="body" idx="3"/>
          </p:nvPr>
        </p:nvSpPr>
        <p:spPr>
          <a:xfrm>
            <a:off x="182880" y="1069848"/>
            <a:ext cx="5486400" cy="3895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800"/>
              </a:spcBef>
              <a:spcAft>
                <a:spcPts val="0"/>
              </a:spcAft>
              <a:buSzPts val="1000"/>
              <a:buChar char="○"/>
              <a:defRPr sz="1000"/>
            </a:lvl2pPr>
            <a:lvl3pPr marL="1371600" lvl="2" indent="-292100" rtl="0">
              <a:spcBef>
                <a:spcPts val="800"/>
              </a:spcBef>
              <a:spcAft>
                <a:spcPts val="0"/>
              </a:spcAft>
              <a:buSzPts val="1000"/>
              <a:buChar char="■"/>
              <a:defRPr sz="1000"/>
            </a:lvl3pPr>
            <a:lvl4pPr marL="1828800" lvl="3" indent="-292100" rtl="0">
              <a:spcBef>
                <a:spcPts val="800"/>
              </a:spcBef>
              <a:spcAft>
                <a:spcPts val="0"/>
              </a:spcAft>
              <a:buSzPts val="1000"/>
              <a:buChar char="●"/>
              <a:defRPr sz="1000"/>
            </a:lvl4pPr>
            <a:lvl5pPr marL="2286000" lvl="4" indent="-292100" rtl="0">
              <a:spcBef>
                <a:spcPts val="800"/>
              </a:spcBef>
              <a:spcAft>
                <a:spcPts val="0"/>
              </a:spcAft>
              <a:buSzPts val="1000"/>
              <a:buChar char="○"/>
              <a:defRPr sz="1000"/>
            </a:lvl5pPr>
            <a:lvl6pPr marL="2743200" lvl="5" indent="-292100" rtl="0">
              <a:spcBef>
                <a:spcPts val="800"/>
              </a:spcBef>
              <a:spcAft>
                <a:spcPts val="0"/>
              </a:spcAft>
              <a:buSzPts val="1000"/>
              <a:buChar char="■"/>
              <a:defRPr sz="1000"/>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sz="1000"/>
            </a:lvl8pPr>
            <a:lvl9pPr marL="4114800" lvl="8" indent="-292100" rtl="0">
              <a:spcBef>
                <a:spcPts val="800"/>
              </a:spcBef>
              <a:spcAft>
                <a:spcPts val="800"/>
              </a:spcAft>
              <a:buSzPts val="1000"/>
              <a:buChar char="■"/>
              <a:defRPr sz="1000"/>
            </a:lvl9pPr>
          </a:lstStyle>
          <a:p>
            <a:endParaRPr/>
          </a:p>
        </p:txBody>
      </p:sp>
      <p:sp>
        <p:nvSpPr>
          <p:cNvPr id="32" name="Google Shape;32;p5"/>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LO's" userDrawn="1">
  <p:cSld name="CUSTOM_2_3_1">
    <p:spTree>
      <p:nvGrpSpPr>
        <p:cNvPr id="1" name="Shape 33"/>
        <p:cNvGrpSpPr/>
        <p:nvPr/>
      </p:nvGrpSpPr>
      <p:grpSpPr>
        <a:xfrm>
          <a:off x="0" y="0"/>
          <a:ext cx="0" cy="0"/>
          <a:chOff x="0" y="0"/>
          <a:chExt cx="0" cy="0"/>
        </a:xfrm>
      </p:grpSpPr>
      <p:sp>
        <p:nvSpPr>
          <p:cNvPr id="34" name="Google Shape;34;p6"/>
          <p:cNvSpPr/>
          <p:nvPr/>
        </p:nvSpPr>
        <p:spPr>
          <a:xfrm>
            <a:off x="0" y="571460"/>
            <a:ext cx="9144000" cy="4938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0" y="0"/>
            <a:ext cx="9144000" cy="5727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 name="Google Shape;37;p6"/>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9" name="Google Shape;39;p6"/>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 name="Google Shape;40;p6"/>
          <p:cNvSpPr txBox="1">
            <a:spLocks noGrp="1"/>
          </p:cNvSpPr>
          <p:nvPr>
            <p:ph type="title" idx="4"/>
          </p:nvPr>
        </p:nvSpPr>
        <p:spPr>
          <a:xfrm>
            <a:off x="68250" y="576000"/>
            <a:ext cx="8397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3600">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1" name="Google Shape;41;p6"/>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00" i="1">
                <a:solidFill>
                  <a:srgbClr val="FFFFFF"/>
                </a:solidFill>
              </a:defRPr>
            </a:lvl1pPr>
            <a:lvl2pPr lvl="1" rtl="0">
              <a:spcBef>
                <a:spcPts val="0"/>
              </a:spcBef>
              <a:spcAft>
                <a:spcPts val="0"/>
              </a:spcAft>
              <a:buNone/>
              <a:defRPr>
                <a:solidFill>
                  <a:srgbClr val="FFFFFF"/>
                </a:solidFill>
              </a:defRPr>
            </a:lvl2pPr>
            <a:lvl3pPr lvl="2" rtl="0">
              <a:spcBef>
                <a:spcPts val="0"/>
              </a:spcBef>
              <a:spcAft>
                <a:spcPts val="0"/>
              </a:spcAft>
              <a:buNone/>
              <a:defRPr>
                <a:solidFill>
                  <a:srgbClr val="FFFFFF"/>
                </a:solidFill>
              </a:defRPr>
            </a:lvl3pPr>
            <a:lvl4pPr lvl="3" rtl="0">
              <a:spcBef>
                <a:spcPts val="0"/>
              </a:spcBef>
              <a:spcAft>
                <a:spcPts val="0"/>
              </a:spcAft>
              <a:buNone/>
              <a:defRPr>
                <a:solidFill>
                  <a:srgbClr val="FFFFFF"/>
                </a:solidFill>
              </a:defRPr>
            </a:lvl4pPr>
            <a:lvl5pPr lvl="4" rtl="0">
              <a:spcBef>
                <a:spcPts val="0"/>
              </a:spcBef>
              <a:spcAft>
                <a:spcPts val="0"/>
              </a:spcAft>
              <a:buNone/>
              <a:defRPr>
                <a:solidFill>
                  <a:srgbClr val="FFFFFF"/>
                </a:solidFill>
              </a:defRPr>
            </a:lvl5pPr>
            <a:lvl6pPr lvl="5" rtl="0">
              <a:spcBef>
                <a:spcPts val="0"/>
              </a:spcBef>
              <a:spcAft>
                <a:spcPts val="0"/>
              </a:spcAft>
              <a:buNone/>
              <a:defRPr>
                <a:solidFill>
                  <a:srgbClr val="FFFFFF"/>
                </a:solidFill>
              </a:defRPr>
            </a:lvl6pPr>
            <a:lvl7pPr lvl="6" rtl="0">
              <a:spcBef>
                <a:spcPts val="0"/>
              </a:spcBef>
              <a:spcAft>
                <a:spcPts val="0"/>
              </a:spcAft>
              <a:buNone/>
              <a:defRPr>
                <a:solidFill>
                  <a:srgbClr val="FFFFFF"/>
                </a:solidFill>
              </a:defRPr>
            </a:lvl7pPr>
            <a:lvl8pPr lvl="7" rtl="0">
              <a:spcBef>
                <a:spcPts val="0"/>
              </a:spcBef>
              <a:spcAft>
                <a:spcPts val="0"/>
              </a:spcAft>
              <a:buNone/>
              <a:defRPr>
                <a:solidFill>
                  <a:srgbClr val="FFFFFF"/>
                </a:solidFill>
              </a:defRPr>
            </a:lvl8pPr>
            <a:lvl9pPr lvl="8" rtl="0">
              <a:spcBef>
                <a:spcPts val="0"/>
              </a:spcBef>
              <a:spcAft>
                <a:spcPts val="0"/>
              </a:spcAft>
              <a:buNone/>
              <a:defRPr>
                <a:solidFill>
                  <a:srgbClr val="FFFFFF"/>
                </a:solidFill>
              </a:defRPr>
            </a:lvl9pPr>
          </a:lstStyle>
          <a:p>
            <a:endParaRPr/>
          </a:p>
        </p:txBody>
      </p:sp>
      <p:sp>
        <p:nvSpPr>
          <p:cNvPr id="42" name="Google Shape;42;p6"/>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200"/>
            </a:lvl1pPr>
            <a:lvl2pPr lvl="1" rtl="0">
              <a:spcBef>
                <a:spcPts val="0"/>
              </a:spcBef>
              <a:spcAft>
                <a:spcPts val="0"/>
              </a:spcAft>
              <a:buNone/>
              <a:defRPr sz="900"/>
            </a:lvl2pPr>
            <a:lvl3pPr lvl="2" rtl="0">
              <a:spcBef>
                <a:spcPts val="0"/>
              </a:spcBef>
              <a:spcAft>
                <a:spcPts val="0"/>
              </a:spcAft>
              <a:buNone/>
              <a:defRPr sz="900"/>
            </a:lvl3pPr>
            <a:lvl4pPr lvl="3" rtl="0">
              <a:spcBef>
                <a:spcPts val="0"/>
              </a:spcBef>
              <a:spcAft>
                <a:spcPts val="0"/>
              </a:spcAft>
              <a:buNone/>
              <a:defRPr sz="900"/>
            </a:lvl4pPr>
            <a:lvl5pPr lvl="4" rtl="0">
              <a:spcBef>
                <a:spcPts val="0"/>
              </a:spcBef>
              <a:spcAft>
                <a:spcPts val="0"/>
              </a:spcAft>
              <a:buNone/>
              <a:defRPr sz="900"/>
            </a:lvl5pPr>
            <a:lvl6pPr lvl="5" rtl="0">
              <a:spcBef>
                <a:spcPts val="0"/>
              </a:spcBef>
              <a:spcAft>
                <a:spcPts val="0"/>
              </a:spcAft>
              <a:buNone/>
              <a:defRPr sz="900"/>
            </a:lvl6pPr>
            <a:lvl7pPr lvl="6" rtl="0">
              <a:spcBef>
                <a:spcPts val="0"/>
              </a:spcBef>
              <a:spcAft>
                <a:spcPts val="0"/>
              </a:spcAft>
              <a:buNone/>
              <a:defRPr sz="900"/>
            </a:lvl7pPr>
            <a:lvl8pPr lvl="7" rtl="0">
              <a:spcBef>
                <a:spcPts val="0"/>
              </a:spcBef>
              <a:spcAft>
                <a:spcPts val="0"/>
              </a:spcAft>
              <a:buNone/>
              <a:defRPr sz="900"/>
            </a:lvl8pPr>
            <a:lvl9pPr lvl="8" rtl="0">
              <a:spcBef>
                <a:spcPts val="0"/>
              </a:spcBef>
              <a:spcAft>
                <a:spcPts val="0"/>
              </a:spcAft>
              <a:buNone/>
              <a:defRPr sz="9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11"/>
          <p:cNvSpPr/>
          <p:nvPr/>
        </p:nvSpPr>
        <p:spPr>
          <a:xfrm>
            <a:off x="3108960" y="-1200"/>
            <a:ext cx="6035100" cy="5143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85" name="Google Shape;85;p11"/>
          <p:cNvSpPr txBox="1">
            <a:spLocks noGrp="1"/>
          </p:cNvSpPr>
          <p:nvPr>
            <p:ph type="title"/>
          </p:nvPr>
        </p:nvSpPr>
        <p:spPr>
          <a:xfrm>
            <a:off x="265500" y="308799"/>
            <a:ext cx="4045200" cy="15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86" name="Google Shape;86;p11"/>
          <p:cNvSpPr txBox="1">
            <a:spLocks noGrp="1"/>
          </p:cNvSpPr>
          <p:nvPr>
            <p:ph type="subTitle" idx="1"/>
          </p:nvPr>
        </p:nvSpPr>
        <p:spPr>
          <a:xfrm>
            <a:off x="265500" y="1860700"/>
            <a:ext cx="4045200" cy="3012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7" name="Google Shape;87;p1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a:solidFill>
                  <a:schemeClr val="lt1"/>
                </a:solidFill>
              </a:defRPr>
            </a:lvl1pPr>
            <a:lvl2pPr marL="914400" lvl="1" indent="-292100" rtl="0">
              <a:spcBef>
                <a:spcPts val="800"/>
              </a:spcBef>
              <a:spcAft>
                <a:spcPts val="0"/>
              </a:spcAft>
              <a:buClr>
                <a:schemeClr val="lt1"/>
              </a:buClr>
              <a:buSzPts val="1000"/>
              <a:buChar char="○"/>
              <a:defRPr>
                <a:solidFill>
                  <a:schemeClr val="lt1"/>
                </a:solidFill>
              </a:defRPr>
            </a:lvl2pPr>
            <a:lvl3pPr marL="1371600" lvl="2" indent="-292100" rtl="0">
              <a:spcBef>
                <a:spcPts val="800"/>
              </a:spcBef>
              <a:spcAft>
                <a:spcPts val="0"/>
              </a:spcAft>
              <a:buClr>
                <a:schemeClr val="lt1"/>
              </a:buClr>
              <a:buSzPts val="1000"/>
              <a:buChar char="■"/>
              <a:defRPr>
                <a:solidFill>
                  <a:schemeClr val="lt1"/>
                </a:solidFill>
              </a:defRPr>
            </a:lvl3pPr>
            <a:lvl4pPr marL="1828800" lvl="3" indent="-292100" rtl="0">
              <a:spcBef>
                <a:spcPts val="800"/>
              </a:spcBef>
              <a:spcAft>
                <a:spcPts val="0"/>
              </a:spcAft>
              <a:buClr>
                <a:schemeClr val="lt1"/>
              </a:buClr>
              <a:buSzPts val="1000"/>
              <a:buChar char="●"/>
              <a:defRPr>
                <a:solidFill>
                  <a:schemeClr val="lt1"/>
                </a:solidFill>
              </a:defRPr>
            </a:lvl4pPr>
            <a:lvl5pPr marL="2286000" lvl="4" indent="-292100" rtl="0">
              <a:spcBef>
                <a:spcPts val="800"/>
              </a:spcBef>
              <a:spcAft>
                <a:spcPts val="0"/>
              </a:spcAft>
              <a:buClr>
                <a:schemeClr val="lt1"/>
              </a:buClr>
              <a:buSzPts val="1000"/>
              <a:buChar char="○"/>
              <a:defRPr>
                <a:solidFill>
                  <a:schemeClr val="lt1"/>
                </a:solidFill>
              </a:defRPr>
            </a:lvl5pPr>
            <a:lvl6pPr marL="2743200" lvl="5" indent="-292100" rtl="0">
              <a:spcBef>
                <a:spcPts val="800"/>
              </a:spcBef>
              <a:spcAft>
                <a:spcPts val="0"/>
              </a:spcAft>
              <a:buClr>
                <a:schemeClr val="lt1"/>
              </a:buClr>
              <a:buSzPts val="1000"/>
              <a:buChar char="■"/>
              <a:defRPr>
                <a:solidFill>
                  <a:schemeClr val="lt1"/>
                </a:solidFill>
              </a:defRPr>
            </a:lvl6pPr>
            <a:lvl7pPr marL="3200400" lvl="6" indent="-292100" rtl="0">
              <a:spcBef>
                <a:spcPts val="800"/>
              </a:spcBef>
              <a:spcAft>
                <a:spcPts val="0"/>
              </a:spcAft>
              <a:buClr>
                <a:schemeClr val="lt1"/>
              </a:buClr>
              <a:buSzPts val="1000"/>
              <a:buChar char="●"/>
              <a:defRPr>
                <a:solidFill>
                  <a:schemeClr val="lt1"/>
                </a:solidFill>
              </a:defRPr>
            </a:lvl7pPr>
            <a:lvl8pPr marL="3657600" lvl="7" indent="-292100" rtl="0">
              <a:spcBef>
                <a:spcPts val="800"/>
              </a:spcBef>
              <a:spcAft>
                <a:spcPts val="0"/>
              </a:spcAft>
              <a:buClr>
                <a:schemeClr val="lt1"/>
              </a:buClr>
              <a:buSzPts val="1000"/>
              <a:buChar char="○"/>
              <a:defRPr>
                <a:solidFill>
                  <a:schemeClr val="lt1"/>
                </a:solidFill>
              </a:defRPr>
            </a:lvl8pPr>
            <a:lvl9pPr marL="4114800" lvl="8" indent="-292100" rtl="0">
              <a:spcBef>
                <a:spcPts val="800"/>
              </a:spcBef>
              <a:spcAft>
                <a:spcPts val="800"/>
              </a:spcAft>
              <a:buClr>
                <a:schemeClr val="lt1"/>
              </a:buClr>
              <a:buSzPts val="1000"/>
              <a:buChar char="■"/>
              <a:defRPr>
                <a:solidFill>
                  <a:schemeClr val="lt1"/>
                </a:solidFill>
              </a:defRPr>
            </a:lvl9pPr>
          </a:lstStyle>
          <a:p>
            <a:endParaRPr/>
          </a:p>
        </p:txBody>
      </p:sp>
      <p:sp>
        <p:nvSpPr>
          <p:cNvPr id="88" name="Google Shape;88;p11"/>
          <p:cNvSpPr txBox="1">
            <a:spLocks noGrp="1"/>
          </p:cNvSpPr>
          <p:nvPr>
            <p:ph type="sldNum" idx="12"/>
          </p:nvPr>
        </p:nvSpPr>
        <p:spPr>
          <a:xfrm>
            <a:off x="90450" y="4873575"/>
            <a:ext cx="548700" cy="2697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Weeks">
  <p:cSld name="Weeks">
    <p:spTree>
      <p:nvGrpSpPr>
        <p:cNvPr id="1" name="Shape 45"/>
        <p:cNvGrpSpPr/>
        <p:nvPr/>
      </p:nvGrpSpPr>
      <p:grpSpPr>
        <a:xfrm>
          <a:off x="0" y="0"/>
          <a:ext cx="0" cy="0"/>
          <a:chOff x="0" y="0"/>
          <a:chExt cx="0" cy="0"/>
        </a:xfrm>
      </p:grpSpPr>
      <p:sp>
        <p:nvSpPr>
          <p:cNvPr id="46" name="Google Shape;46;p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47" name="Google Shape;47;p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8" name="Google Shape;48;p7"/>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49" name="Google Shape;49;p7"/>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0" name="Google Shape;50;p7"/>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 name="Google Shape;52;p7"/>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 name="Google Shape;53;p7"/>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181183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eedback Slides">
  <p:cSld name="Feedback Slides">
    <p:bg>
      <p:bgPr>
        <a:solidFill>
          <a:srgbClr val="134F5C"/>
        </a:solidFill>
        <a:effectLst/>
      </p:bgPr>
    </p:bg>
    <p:spTree>
      <p:nvGrpSpPr>
        <p:cNvPr id="1" name="Shape 65"/>
        <p:cNvGrpSpPr/>
        <p:nvPr/>
      </p:nvGrpSpPr>
      <p:grpSpPr>
        <a:xfrm>
          <a:off x="0" y="0"/>
          <a:ext cx="0" cy="0"/>
          <a:chOff x="0" y="0"/>
          <a:chExt cx="0" cy="0"/>
        </a:xfrm>
      </p:grpSpPr>
      <p:sp>
        <p:nvSpPr>
          <p:cNvPr id="66" name="Google Shape;66;p9"/>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67" name="Google Shape;67;p9"/>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8" name="Google Shape;68;p9"/>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0" name="Google Shape;70;p9"/>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1" name="Google Shape;71;p9"/>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2237386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eek 4 goals">
  <p:cSld name="Week 4 goals">
    <p:spTree>
      <p:nvGrpSpPr>
        <p:cNvPr id="1" name="Shape 54"/>
        <p:cNvGrpSpPr/>
        <p:nvPr/>
      </p:nvGrpSpPr>
      <p:grpSpPr>
        <a:xfrm>
          <a:off x="0" y="0"/>
          <a:ext cx="0" cy="0"/>
          <a:chOff x="0" y="0"/>
          <a:chExt cx="0" cy="0"/>
        </a:xfrm>
      </p:grpSpPr>
      <p:sp>
        <p:nvSpPr>
          <p:cNvPr id="55" name="Google Shape;55;p8"/>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6" name="Google Shape;56;p8"/>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7" name="Google Shape;57;p8"/>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58" name="Google Shape;58;p8"/>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
        <p:nvSpPr>
          <p:cNvPr id="59" name="Google Shape;59;p8"/>
          <p:cNvSpPr/>
          <p:nvPr/>
        </p:nvSpPr>
        <p:spPr>
          <a:xfrm>
            <a:off x="0" y="0"/>
            <a:ext cx="9144000" cy="576000"/>
          </a:xfrm>
          <a:prstGeom prst="rect">
            <a:avLst/>
          </a:prstGeom>
          <a:solidFill>
            <a:srgbClr val="EC78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8"/>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800">
                <a:solidFill>
                  <a:schemeClr val="lt1"/>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 name="Google Shape;62;p8"/>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 name="Google Shape;63;p8"/>
          <p:cNvSpPr txBox="1">
            <a:spLocks noGrp="1"/>
          </p:cNvSpPr>
          <p:nvPr>
            <p:ph type="body" idx="7"/>
          </p:nvPr>
        </p:nvSpPr>
        <p:spPr>
          <a:xfrm>
            <a:off x="4663450" y="3172148"/>
            <a:ext cx="4297800" cy="16257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a:lvl1pPr>
            <a:lvl2pPr marL="914400" lvl="1" indent="-292100" rtl="0">
              <a:spcBef>
                <a:spcPts val="800"/>
              </a:spcBef>
              <a:spcAft>
                <a:spcPts val="0"/>
              </a:spcAft>
              <a:buSzPts val="1000"/>
              <a:buChar char="○"/>
              <a:defRPr/>
            </a:lvl2pPr>
            <a:lvl3pPr marL="1371600" lvl="2" indent="-292100" rtl="0">
              <a:spcBef>
                <a:spcPts val="800"/>
              </a:spcBef>
              <a:spcAft>
                <a:spcPts val="0"/>
              </a:spcAft>
              <a:buSzPts val="1000"/>
              <a:buChar char="■"/>
              <a:defRPr/>
            </a:lvl3pPr>
            <a:lvl4pPr marL="1828800" lvl="3" indent="-292100" rtl="0">
              <a:spcBef>
                <a:spcPts val="800"/>
              </a:spcBef>
              <a:spcAft>
                <a:spcPts val="0"/>
              </a:spcAft>
              <a:buSzPts val="1000"/>
              <a:buChar char="●"/>
              <a:defRPr/>
            </a:lvl4pPr>
            <a:lvl5pPr marL="2286000" lvl="4" indent="-292100" rtl="0">
              <a:spcBef>
                <a:spcPts val="800"/>
              </a:spcBef>
              <a:spcAft>
                <a:spcPts val="0"/>
              </a:spcAft>
              <a:buSzPts val="1000"/>
              <a:buChar char="○"/>
              <a:defRPr/>
            </a:lvl5pPr>
            <a:lvl6pPr marL="2743200" lvl="5" indent="-292100" rtl="0">
              <a:spcBef>
                <a:spcPts val="800"/>
              </a:spcBef>
              <a:spcAft>
                <a:spcPts val="0"/>
              </a:spcAft>
              <a:buSzPts val="1000"/>
              <a:buChar char="■"/>
              <a:defRPr/>
            </a:lvl6pPr>
            <a:lvl7pPr marL="3200400" lvl="6" indent="-292100" rtl="0">
              <a:spcBef>
                <a:spcPts val="800"/>
              </a:spcBef>
              <a:spcAft>
                <a:spcPts val="0"/>
              </a:spcAft>
              <a:buSzPts val="1000"/>
              <a:buChar char="●"/>
              <a:defRPr/>
            </a:lvl7pPr>
            <a:lvl8pPr marL="3657600" lvl="7" indent="-292100" rtl="0">
              <a:spcBef>
                <a:spcPts val="800"/>
              </a:spcBef>
              <a:spcAft>
                <a:spcPts val="0"/>
              </a:spcAft>
              <a:buSzPts val="1000"/>
              <a:buChar char="○"/>
              <a:defRPr/>
            </a:lvl8pPr>
            <a:lvl9pPr marL="4114800" lvl="8" indent="-292100" rtl="0">
              <a:spcBef>
                <a:spcPts val="800"/>
              </a:spcBef>
              <a:spcAft>
                <a:spcPts val="800"/>
              </a:spcAft>
              <a:buSzPts val="1000"/>
              <a:buChar char="■"/>
              <a:defRPr/>
            </a:lvl9pPr>
          </a:lstStyle>
          <a:p>
            <a:endParaRPr/>
          </a:p>
        </p:txBody>
      </p:sp>
      <p:sp>
        <p:nvSpPr>
          <p:cNvPr id="64" name="Google Shape;64;p8"/>
          <p:cNvSpPr txBox="1">
            <a:spLocks noGrp="1"/>
          </p:cNvSpPr>
          <p:nvPr>
            <p:ph type="subTitle" idx="8"/>
          </p:nvPr>
        </p:nvSpPr>
        <p:spPr>
          <a:xfrm>
            <a:off x="4663440" y="2778402"/>
            <a:ext cx="4297800" cy="393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b="1"/>
            </a:lvl1pPr>
            <a:lvl2pPr lvl="1" rtl="0">
              <a:spcBef>
                <a:spcPts val="800"/>
              </a:spcBef>
              <a:spcAft>
                <a:spcPts val="0"/>
              </a:spcAft>
              <a:buNone/>
              <a:defRPr/>
            </a:lvl2pPr>
            <a:lvl3pPr lvl="2" rtl="0">
              <a:spcBef>
                <a:spcPts val="800"/>
              </a:spcBef>
              <a:spcAft>
                <a:spcPts val="0"/>
              </a:spcAft>
              <a:buNone/>
              <a:defRPr/>
            </a:lvl3pPr>
            <a:lvl4pPr lvl="3" rtl="0">
              <a:spcBef>
                <a:spcPts val="800"/>
              </a:spcBef>
              <a:spcAft>
                <a:spcPts val="0"/>
              </a:spcAft>
              <a:buNone/>
              <a:defRPr/>
            </a:lvl4pPr>
            <a:lvl5pPr lvl="4" rtl="0">
              <a:spcBef>
                <a:spcPts val="800"/>
              </a:spcBef>
              <a:spcAft>
                <a:spcPts val="0"/>
              </a:spcAft>
              <a:buNone/>
              <a:defRPr/>
            </a:lvl5pPr>
            <a:lvl6pPr lvl="5" rtl="0">
              <a:spcBef>
                <a:spcPts val="800"/>
              </a:spcBef>
              <a:spcAft>
                <a:spcPts val="0"/>
              </a:spcAft>
              <a:buNone/>
              <a:defRPr/>
            </a:lvl6pPr>
            <a:lvl7pPr lvl="6" rtl="0">
              <a:spcBef>
                <a:spcPts val="800"/>
              </a:spcBef>
              <a:spcAft>
                <a:spcPts val="0"/>
              </a:spcAft>
              <a:buNone/>
              <a:defRPr/>
            </a:lvl7pPr>
            <a:lvl8pPr lvl="7" rtl="0">
              <a:spcBef>
                <a:spcPts val="800"/>
              </a:spcBef>
              <a:spcAft>
                <a:spcPts val="0"/>
              </a:spcAft>
              <a:buNone/>
              <a:defRPr/>
            </a:lvl8pPr>
            <a:lvl9pPr lvl="8" rtl="0">
              <a:spcBef>
                <a:spcPts val="800"/>
              </a:spcBef>
              <a:spcAft>
                <a:spcPts val="800"/>
              </a:spcAft>
              <a:buNone/>
              <a:defRPr/>
            </a:lvl9pPr>
          </a:lstStyle>
          <a:p>
            <a:endParaRPr/>
          </a:p>
        </p:txBody>
      </p:sp>
    </p:spTree>
    <p:extLst>
      <p:ext uri="{BB962C8B-B14F-4D97-AF65-F5344CB8AC3E}">
        <p14:creationId xmlns:p14="http://schemas.microsoft.com/office/powerpoint/2010/main" val="3212919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rgbClr val="66666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64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FFFF"/>
              </a:buClr>
              <a:buSzPts val="2000"/>
              <a:buFont typeface="Roboto Light"/>
              <a:buNone/>
              <a:defRPr sz="2000">
                <a:solidFill>
                  <a:srgbClr val="FFFFFF"/>
                </a:solidFill>
                <a:latin typeface="Roboto Light"/>
                <a:ea typeface="Roboto Light"/>
                <a:cs typeface="Roboto Light"/>
                <a:sym typeface="Roboto Light"/>
              </a:defRPr>
            </a:lvl1pPr>
            <a:lvl2pPr lvl="1">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636725"/>
            <a:ext cx="8520600" cy="3932100"/>
          </a:xfrm>
          <a:prstGeom prst="rect">
            <a:avLst/>
          </a:prstGeom>
          <a:noFill/>
          <a:ln>
            <a:noFill/>
          </a:ln>
        </p:spPr>
        <p:txBody>
          <a:bodyPr spcFirstLastPara="1" wrap="square" lIns="91425" tIns="91425" rIns="91425" bIns="91425" anchor="t" anchorCtr="0">
            <a:noAutofit/>
          </a:bodyPr>
          <a:lstStyle>
            <a:lvl1pPr marL="457200" lvl="0" indent="-292100">
              <a:lnSpc>
                <a:spcPct val="104000"/>
              </a:lnSpc>
              <a:spcBef>
                <a:spcPts val="0"/>
              </a:spcBef>
              <a:spcAft>
                <a:spcPts val="0"/>
              </a:spcAft>
              <a:buClr>
                <a:srgbClr val="FFFFFF"/>
              </a:buClr>
              <a:buSzPts val="1000"/>
              <a:buFont typeface="Roboto"/>
              <a:buChar char="●"/>
              <a:defRPr sz="1000">
                <a:solidFill>
                  <a:srgbClr val="FFFFFF"/>
                </a:solidFill>
                <a:latin typeface="Roboto"/>
                <a:ea typeface="Roboto"/>
                <a:cs typeface="Roboto"/>
                <a:sym typeface="Roboto"/>
              </a:defRPr>
            </a:lvl1pPr>
            <a:lvl2pPr marL="914400" lvl="1"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2pPr>
            <a:lvl3pPr marL="1371600" lvl="2"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3pPr>
            <a:lvl4pPr marL="1828800" lvl="3"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4pPr>
            <a:lvl5pPr marL="2286000" lvl="4"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5pPr>
            <a:lvl6pPr marL="2743200" lvl="5" indent="-292100">
              <a:lnSpc>
                <a:spcPct val="104000"/>
              </a:lnSpc>
              <a:spcBef>
                <a:spcPts val="800"/>
              </a:spcBef>
              <a:spcAft>
                <a:spcPts val="0"/>
              </a:spcAft>
              <a:buClr>
                <a:srgbClr val="FFFFFF"/>
              </a:buClr>
              <a:buSzPts val="1000"/>
              <a:buFont typeface="Roboto"/>
              <a:buChar char="■"/>
              <a:defRPr sz="1000" u="sng">
                <a:solidFill>
                  <a:srgbClr val="FFFFFF"/>
                </a:solidFill>
                <a:latin typeface="Roboto"/>
                <a:ea typeface="Roboto"/>
                <a:cs typeface="Roboto"/>
                <a:sym typeface="Roboto"/>
              </a:defRPr>
            </a:lvl6pPr>
            <a:lvl7pPr marL="3200400" lvl="6" indent="-292100">
              <a:lnSpc>
                <a:spcPct val="104000"/>
              </a:lnSpc>
              <a:spcBef>
                <a:spcPts val="800"/>
              </a:spcBef>
              <a:spcAft>
                <a:spcPts val="0"/>
              </a:spcAft>
              <a:buClr>
                <a:srgbClr val="FFFFFF"/>
              </a:buClr>
              <a:buSzPts val="1000"/>
              <a:buFont typeface="Roboto"/>
              <a:buChar char="●"/>
              <a:defRPr sz="1000">
                <a:solidFill>
                  <a:srgbClr val="FFFFFF"/>
                </a:solidFill>
                <a:latin typeface="Roboto"/>
                <a:ea typeface="Roboto"/>
                <a:cs typeface="Roboto"/>
                <a:sym typeface="Roboto"/>
              </a:defRPr>
            </a:lvl7pPr>
            <a:lvl8pPr marL="3657600" lvl="7" indent="-292100">
              <a:lnSpc>
                <a:spcPct val="104000"/>
              </a:lnSpc>
              <a:spcBef>
                <a:spcPts val="800"/>
              </a:spcBef>
              <a:spcAft>
                <a:spcPts val="0"/>
              </a:spcAft>
              <a:buClr>
                <a:srgbClr val="FFFFFF"/>
              </a:buClr>
              <a:buSzPts val="1000"/>
              <a:buFont typeface="Roboto"/>
              <a:buChar char="○"/>
              <a:defRPr sz="1000" i="1">
                <a:solidFill>
                  <a:srgbClr val="FFFFFF"/>
                </a:solidFill>
                <a:latin typeface="Roboto"/>
                <a:ea typeface="Roboto"/>
                <a:cs typeface="Roboto"/>
                <a:sym typeface="Roboto"/>
              </a:defRPr>
            </a:lvl8pPr>
            <a:lvl9pPr marL="4114800" lvl="8" indent="-292100">
              <a:lnSpc>
                <a:spcPct val="104000"/>
              </a:lnSpc>
              <a:spcBef>
                <a:spcPts val="800"/>
              </a:spcBef>
              <a:spcAft>
                <a:spcPts val="800"/>
              </a:spcAft>
              <a:buClr>
                <a:srgbClr val="FFFFFF"/>
              </a:buClr>
              <a:buSzPts val="1000"/>
              <a:buFont typeface="Roboto"/>
              <a:buChar char="■"/>
              <a:defRPr sz="1000" u="sng">
                <a:solidFill>
                  <a:srgbClr val="FFFFFF"/>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90450" y="4873575"/>
            <a:ext cx="548700" cy="269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7" r:id="rId6"/>
    <p:sldLayoutId id="2147483659" r:id="rId7"/>
    <p:sldLayoutId id="2147483660" r:id="rId8"/>
    <p:sldLayoutId id="214748366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dsai.buas.nl/Year2/BlockB/"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hyperlink" Target="https://github.com/BredaUniversityADSAI/2024-25b-fai2-adsai-MichalBatkowski1232079/blob/acf695f762ea96340ddae2a00e4e19a996bf28d1/Deliverables/task%202/task_2.ipynb" TargetMode="External"/><Relationship Id="rId4" Type="http://schemas.openxmlformats.org/officeDocument/2006/relationships/hyperlink" Target="https://adsai.buas.nl/Year2/BlockB/DataLab%20Tasks.html"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tree/e349f928aade351c67c07c52c0b259bf6a4a94d8/Deliverables/task%201/task1_notebooks"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hyperlink" Target="https://github.com/BredaUniversityADSAI/2024-25b-fai2-adsai-MichalBatkowski1232079/tree/e349f928aade351c67c07c52c0b259bf6a4a94d8/Deliverables/task%201/masked%20image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blob/e349f928aade351c67c07c52c0b259bf6a4a94d8/Deliverables/task%202/task_2.ipynb"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hyperlink" Target="https://github.com/BredaUniversityADSAI/2024-25b-fai2-adsai-MichalBatkowski1232079/tree/e349f928aade351c67c07c52c0b259bf6a4a94d8/self_study"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blob/e349f928aade351c67c07c52c0b259bf6a4a94d8/Deliverables/task%203/task_3.ipynb" TargetMode="External"/><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hyperlink" Target="https://github.com/BredaUniversityADSAI/2024-25b-fai2-adsai-MichalBatkowski1232079/tree/e349f928aade351c67c07c52c0b259bf6a4a94d8/self_study"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blob/e349f928aade351c67c07c52c0b259bf6a4a94d8/Deliverables/task%204/task_4.ipynb" TargetMode="External"/><Relationship Id="rId2" Type="http://schemas.openxmlformats.org/officeDocument/2006/relationships/notesSlide" Target="../notesSlides/notesSlide16.xml"/><Relationship Id="rId1" Type="http://schemas.openxmlformats.org/officeDocument/2006/relationships/slideLayout" Target="../slideLayouts/slideLayout9.xml"/><Relationship Id="rId5" Type="http://schemas.openxmlformats.org/officeDocument/2006/relationships/hyperlink" Target="https://github.com/BredaUniversityADSAI/2024-25b-fai2-adsai-MichalBatkowski1232079/blob/e349f928aade351c67c07c52c0b259bf6a4a94d8/Deliverables/task%204/task_4_v3.ipynb" TargetMode="External"/><Relationship Id="rId4" Type="http://schemas.openxmlformats.org/officeDocument/2006/relationships/hyperlink" Target="https://github.com/BredaUniversityADSAI/2024-25b-fai2-adsai-MichalBatkowski1232079/blob/e349f928aade351c67c07c52c0b259bf6a4a94d8/Deliverables/task%204/task_4_v2.ipynb"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blob/e349f928aade351c67c07c52c0b259bf6a4a94d8/Deliverables/task%205/task5_training_template_v2.ipynb" TargetMode="External"/><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hyperlink" Target="https://github.com/BredaUniversityADSAI/2024-25b-fai2-adsai-MichalBatkowski1232079/blob/e349f928aade351c67c07c52c0b259bf6a4a94d8/Deliverables/task%206/task_6and7.ipynb" TargetMode="External"/><Relationship Id="rId5" Type="http://schemas.openxmlformats.org/officeDocument/2006/relationships/hyperlink" Target="https://github.com/BredaUniversityADSAI/2024-25b-fai2-adsai-MichalBatkowski1232079/blob/e349f928aade351c67c07c52c0b259bf6a4a94d8/Deliverables/task%205/michal_232079_unet_model_v2_256px.h5" TargetMode="External"/><Relationship Id="rId4" Type="http://schemas.openxmlformats.org/officeDocument/2006/relationships/hyperlink" Target="https://github.com/BredaUniversityADSAI/2024-25b-fai2-adsai-MichalBatkowski1232079/blob/e349f928aade351c67c07c52c0b259bf6a4a94d8/Deliverables/task%205/task5_inference_template_v2.ipynb"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blob/e349f928aade351c67c07c52c0b259bf6a4a94d8/Deliverables/task%204/task_4_v3.ipynb" TargetMode="External"/><Relationship Id="rId2" Type="http://schemas.openxmlformats.org/officeDocument/2006/relationships/notesSlide" Target="../notesSlides/notesSlide20.xml"/><Relationship Id="rId1" Type="http://schemas.openxmlformats.org/officeDocument/2006/relationships/slideLayout" Target="../slideLayouts/slideLayout9.xml"/><Relationship Id="rId6" Type="http://schemas.openxmlformats.org/officeDocument/2006/relationships/hyperlink" Target="https://github.com/BredaUniversityADSAI/2024-25b-fai2-adsai-MichalBatkowski1232079/blob/14bdb663365c0c81caa4e8e58ba480c26cfd4d1b/Deliverables/task%205/michal_232079_unet_model_v3_256px.h5" TargetMode="External"/><Relationship Id="rId5" Type="http://schemas.openxmlformats.org/officeDocument/2006/relationships/hyperlink" Target="https://github.com/BredaUniversityADSAI/2024-25b-fai2-adsai-MichalBatkowski1232079/blob/14bdb663365c0c81caa4e8e58ba480c26cfd4d1b/Deliverables/task%205/task5_inference_template_v3.ipynb" TargetMode="External"/><Relationship Id="rId4" Type="http://schemas.openxmlformats.org/officeDocument/2006/relationships/hyperlink" Target="https://github.com/BredaUniversityADSAI/2024-25b-fai2-adsai-MichalBatkowski1232079/blob/14bdb663365c0c81caa4e8e58ba480c26cfd4d1b/Deliverables/task%205/task5_training_template_v3.ipynb"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blob/e349f928aade351c67c07c52c0b259bf6a4a94d8/Deliverables/task%205/task5_training_template_v6.ipynb" TargetMode="External"/><Relationship Id="rId7" Type="http://schemas.openxmlformats.org/officeDocument/2006/relationships/image" Target="../media/image4.gif"/><Relationship Id="rId2" Type="http://schemas.openxmlformats.org/officeDocument/2006/relationships/notesSlide" Target="../notesSlides/notesSlide22.xml"/><Relationship Id="rId1" Type="http://schemas.openxmlformats.org/officeDocument/2006/relationships/slideLayout" Target="../slideLayouts/slideLayout9.xml"/><Relationship Id="rId6" Type="http://schemas.openxmlformats.org/officeDocument/2006/relationships/hyperlink" Target="https://github.com/BredaUniversityADSAI/2024-25b-fai2-adsai-MichalBatkowski1232079/blob/14bdb663365c0c81caa4e8e58ba480c26cfd4d1b/Deliverables/task%208/task_8_v7.ipynb" TargetMode="External"/><Relationship Id="rId5" Type="http://schemas.openxmlformats.org/officeDocument/2006/relationships/hyperlink" Target="https://github.com/BredaUniversityADSAI/2024-25b-fai2-adsai-MichalBatkowski1232079/blob/e349f928aade351c67c07c52c0b259bf6a4a94d8/Deliverables/task%205/michal_232079_unet_model_v6_256px.h5" TargetMode="External"/><Relationship Id="rId4" Type="http://schemas.openxmlformats.org/officeDocument/2006/relationships/hyperlink" Target="https://github.com/BredaUniversityADSAI/2024-25b-fai2-adsai-MichalBatkowski1232079/blob/14bdb663365c0c81caa4e8e58ba480c26cfd4d1b/Deliverables/task%205/task5_inference_template_v3.ipynb"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edubuas-my.sharepoint.com/:v:/g/personal/232079_buas_nl/Edh64hLKiehHpKcC6437P6ABUUeOD3sRy_3KMDM-OR8okg?e=qyVqtW&amp;nav=eyJyZWZlcnJhbEluZm8iOnsicmVmZXJyYWxBcHAiOiJTdHJlYW1XZWJBcHAiLCJyZWZlcnJhbFZpZXciOiJTaGFyZURpYWxvZy1MaW5rIiwicmVmZXJyYWxBcHBQbGF0Zm9ybSI6IldlYiIsInJlZmVycmFsTW9kZSI6InZpZXcifX0%3D" TargetMode="External"/><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hyperlink" Target="https://github.com/BredaUniversityADSAI/2024-25b-fai2-adsai-MichalBatkowski1232079/blob/e349f928aade351c67c07c52c0b259bf6a4a94d8/Deliverables/task%2015/Micha%C5%82%20B%C4%85tkowski%20-%20Year2BlockB%20presentation.pdf"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edubuas.sharepoint.com/:p:/t/Generalstudyinformation-ADSAI/ERiYYoxNX-BKsOj2_KXbAMgBIAfpxKrSoA3D47Vyn14vOg?e=qQDTHp" TargetMode="External"/><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blob/93cf17ee81442d4a8140f26a94565e4531dfbd57/Deliverables/LOGS/final_Y2B_worklog_24-25_ADSAI.xlsx" TargetMode="External"/><Relationship Id="rId2" Type="http://schemas.openxmlformats.org/officeDocument/2006/relationships/notesSlide" Target="../notesSlides/notesSlide29.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MichalBatkowski1232079/blob/e349f928aade351c67c07c52c0b259bf6a4a94d8/Deliverables/task%2015/Micha%C5%82%20B%C4%85tkowski%20-%20Year2BlockB%20presentation.pdf" TargetMode="External"/><Relationship Id="rId5" Type="http://schemas.openxmlformats.org/officeDocument/2006/relationships/hyperlink" Target="https://edubuas-my.sharepoint.com/:v:/g/personal/232079_buas_nl/Edh64hLKiehHpKcC6437P6ABUUeOD3sRy_3KMDM-OR8okg?e=qyVqtW&amp;nav=eyJyZWZlcnJhbEluZm8iOnsicmVmZXJyYWxBcHAiOiJTdHJlYW1XZWJBcHAiLCJyZWZlcnJhbFZpZXciOiJTaGFyZURpYWxvZy1MaW5rIiwicmVmZXJyYWxBcHBQbGF0Zm9ybSI6IldlYiIsInJlZmVycmFsTW9kZSI6InZpZXcifX0%3D" TargetMode="External"/><Relationship Id="rId4" Type="http://schemas.openxmlformats.org/officeDocument/2006/relationships/hyperlink" Target="https://github.com/BredaUniversityADSAI/2024-25b-fai2-adsai-MichalBatkowski1232079/blob/93cf17ee81442d4a8140f26a94565e4531dfbd57/Deliverables/LOGS/final_Y2B_self-assessment-rubric_24-25_ADSAI.xlsx"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blob/93cf17ee81442d4a8140f26a94565e4531dfbd57/Deliverables/LOGS/final_Y2B_worklog_24-25_ADSAI.xlsx"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MichalBatkowski1232079/blob/e349f928aade351c67c07c52c0b259bf6a4a94d8/Deliverables/task%2015/Micha%C5%82%20B%C4%85tkowski%20-%20Year2BlockB%20presentation.pdf" TargetMode="External"/><Relationship Id="rId5" Type="http://schemas.openxmlformats.org/officeDocument/2006/relationships/hyperlink" Target="https://edubuas-my.sharepoint.com/:v:/g/personal/232079_buas_nl/Edh64hLKiehHpKcC6437P6ABUUeOD3sRy_3KMDM-OR8okg?e=qyVqtW&amp;nav=eyJyZWZlcnJhbEluZm8iOnsicmVmZXJyYWxBcHAiOiJTdHJlYW1XZWJBcHAiLCJyZWZlcnJhbFZpZXciOiJTaGFyZURpYWxvZy1MaW5rIiwicmVmZXJyYWxBcHBQbGF0Zm9ybSI6IldlYiIsInJlZmVycmFsTW9kZSI6InZpZXcifX0%3D" TargetMode="External"/><Relationship Id="rId4" Type="http://schemas.openxmlformats.org/officeDocument/2006/relationships/hyperlink" Target="https://github.com/BredaUniversityADSAI/2024-25b-fai2-adsai-MichalBatkowski1232079/blob/93cf17ee81442d4a8140f26a94565e4531dfbd57/Deliverables/LOGS/final_Y2B_self-assessment-rubric_24-25_ADSAI.xlsx"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BredaUniversityADSAI/2024-25b-fai2-adsai-MichalBatkowski1232079/blob/93cf17ee81442d4a8140f26a94565e4531dfbd57/Deliverables/LOGS/final_Y2B_worklog_24-25_ADSAI.xlsx"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MichalBatkowski1232079/blob/e349f928aade351c67c07c52c0b259bf6a4a94d8/Deliverables/task%2015/Micha%C5%82%20B%C4%85tkowski%20-%20Year2BlockB%20presentation.pdf" TargetMode="External"/><Relationship Id="rId5" Type="http://schemas.openxmlformats.org/officeDocument/2006/relationships/hyperlink" Target="https://edubuas-my.sharepoint.com/:v:/g/personal/232079_buas_nl/Edh64hLKiehHpKcC6437P6ABUUeOD3sRy_3KMDM-OR8okg?e=qyVqtW&amp;nav=eyJyZWZlcnJhbEluZm8iOnsicmVmZXJyYWxBcHAiOiJTdHJlYW1XZWJBcHAiLCJyZWZlcnJhbFZpZXciOiJTaGFyZURpYWxvZy1MaW5rIiwicmVmZXJyYWxBcHBQbGF0Zm9ybSI6IldlYiIsInJlZmVycmFsTW9kZSI6InZpZXcifX0%3D" TargetMode="External"/><Relationship Id="rId4" Type="http://schemas.openxmlformats.org/officeDocument/2006/relationships/hyperlink" Target="https://github.com/BredaUniversityADSAI/2024-25b-fai2-adsai-MichalBatkowski1232079/blob/93cf17ee81442d4a8140f26a94565e4531dfbd57/Deliverables/LOGS/final_Y2B_self-assessment-rubric_24-25_ADSAI.xlsx"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8" Type="http://schemas.openxmlformats.org/officeDocument/2006/relationships/hyperlink" Target="https://github.com/BredaUniversityADSAI/2024-25b-fai2-adsai-MichalBatkowski1232079/blob/14bdb663365c0c81caa4e8e58ba480c26cfd4d1b/Deliverables/task%208/task_8_v6.ipynb" TargetMode="External"/><Relationship Id="rId3" Type="http://schemas.openxmlformats.org/officeDocument/2006/relationships/hyperlink" Target="https://github.com/BredaUniversityADSAI/2024-25b-fai2-adsai-MichalBatkowski1232079/blob/93cf17ee81442d4a8140f26a94565e4531dfbd57/Deliverables/LOGS/final_Y2B_worklog_24-25_ADSAI.xlsx" TargetMode="External"/><Relationship Id="rId7" Type="http://schemas.openxmlformats.org/officeDocument/2006/relationships/hyperlink" Target="https://github.com/BredaUniversityADSAI/2024-25b-fai2-adsai-MichalBatkowski1232079/blob/14bdb663365c0c81caa4e8e58ba480c26cfd4d1b/Deliverables/task%202/task_2.ipynb" TargetMode="External"/><Relationship Id="rId2" Type="http://schemas.openxmlformats.org/officeDocument/2006/relationships/notesSlide" Target="../notesSlides/notesSlide35.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MichalBatkowski1232079/blob/14bdb663365c0c81caa4e8e58ba480c26cfd4d1b/Deliverables/task%201/peer_review_template.pdf" TargetMode="External"/><Relationship Id="rId5" Type="http://schemas.openxmlformats.org/officeDocument/2006/relationships/hyperlink" Target="https://github.com/BredaUniversityADSAI/2024-25b-fai2-adsai-MichalBatkowski1232079/tree/14bdb663365c0c81caa4e8e58ba480c26cfd4d1b/Deliverables/task%201/task1_notebooks" TargetMode="External"/><Relationship Id="rId4" Type="http://schemas.openxmlformats.org/officeDocument/2006/relationships/hyperlink" Target="https://github.com/BredaUniversityADSAI/2024-25b-fai2-adsai-MichalBatkowski1232079/blob/93cf17ee81442d4a8140f26a94565e4531dfbd57/Deliverables/LOGS/final_Y2B_self-assessment-rubric_24-25_ADSAI.xlsx" TargetMode="External"/><Relationship Id="rId9" Type="http://schemas.openxmlformats.org/officeDocument/2006/relationships/hyperlink" Target="https://github.com/BredaUniversityADSAI/2024-25b-fai2-adsai-MichalBatkowski1232079/blob/14bdb663365c0c81caa4e8e58ba480c26cfd4d1b/Deliverables/task%203/task_3.ipynb"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8" Type="http://schemas.openxmlformats.org/officeDocument/2006/relationships/hyperlink" Target="https://github.com/BredaUniversityADSAI/2024-25b-fai2-adsai-MichalBatkowski1232079/blob/14bdb663365c0c81caa4e8e58ba480c26cfd4d1b/Deliverables/task%205/task5_inference_template_v3.ipynb" TargetMode="External"/><Relationship Id="rId13" Type="http://schemas.openxmlformats.org/officeDocument/2006/relationships/hyperlink" Target="https://github.com/BredaUniversityADSAI/2024-25b-fai2-adsai-MichalBatkowski1232079/blob/14bdb663365c0c81caa4e8e58ba480c26cfd4d1b/Deliverables/task%208/task_8_v7.ipynb" TargetMode="External"/><Relationship Id="rId3" Type="http://schemas.openxmlformats.org/officeDocument/2006/relationships/hyperlink" Target="https://github.com/BredaUniversityADSAI/2024-25b-fai2-adsai-MichalBatkowski1232079/blob/93cf17ee81442d4a8140f26a94565e4531dfbd57/Deliverables/LOGS/final_Y2B_worklog_24-25_ADSAI.xlsx" TargetMode="External"/><Relationship Id="rId7" Type="http://schemas.openxmlformats.org/officeDocument/2006/relationships/hyperlink" Target="https://github.com/BredaUniversityADSAI/2024-25b-fai2-adsai-MichalBatkowski1232079/blob/14bdb663365c0c81caa4e8e58ba480c26cfd4d1b/Deliverables/task%205/task5_training_template_v3.ipynb" TargetMode="External"/><Relationship Id="rId12" Type="http://schemas.openxmlformats.org/officeDocument/2006/relationships/hyperlink" Target="https://github.com/BredaUniversityADSAI/2024-25b-fai2-adsai-MichalBatkowski1232079/blob/14bdb663365c0c81caa4e8e58ba480c26cfd4d1b/Deliverables/task%208/task_8_v5.ipynb"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MichalBatkowski1232079/blob/e349f928aade351c67c07c52c0b259bf6a4a94d8/Deliverables/task%2015/Micha%C5%82%20B%C4%85tkowski%20-%20Year2BlockB%20presentation.pdf" TargetMode="External"/><Relationship Id="rId11" Type="http://schemas.openxmlformats.org/officeDocument/2006/relationships/hyperlink" Target="https://github.com/BredaUniversityADSAI/2024-25b-fai2-adsai-MichalBatkowski1232079/blob/14bdb663365c0c81caa4e8e58ba480c26cfd4d1b/Deliverables/task%206/task_6and7.ipynb" TargetMode="External"/><Relationship Id="rId5" Type="http://schemas.openxmlformats.org/officeDocument/2006/relationships/hyperlink" Target="https://edubuas-my.sharepoint.com/:v:/g/personal/232079_buas_nl/Edh64hLKiehHpKcC6437P6ABUUeOD3sRy_3KMDM-OR8okg?e=qyVqtW&amp;nav=eyJyZWZlcnJhbEluZm8iOnsicmVmZXJyYWxBcHAiOiJTdHJlYW1XZWJBcHAiLCJyZWZlcnJhbFZpZXciOiJTaGFyZURpYWxvZy1MaW5rIiwicmVmZXJyYWxBcHBQbGF0Zm9ybSI6IldlYiIsInJlZmVycmFsTW9kZSI6InZpZXcifX0%3D" TargetMode="External"/><Relationship Id="rId10" Type="http://schemas.openxmlformats.org/officeDocument/2006/relationships/hyperlink" Target="https://github.com/BredaUniversityADSAI/2024-25b-fai2-adsai-MichalBatkowski1232079/blob/main/Deliverables/task%204/task_4_v3.ipynb" TargetMode="External"/><Relationship Id="rId4" Type="http://schemas.openxmlformats.org/officeDocument/2006/relationships/hyperlink" Target="https://github.com/BredaUniversityADSAI/2024-25b-fai2-adsai-MichalBatkowski1232079/blob/93cf17ee81442d4a8140f26a94565e4531dfbd57/Deliverables/LOGS/final_Y2B_self-assessment-rubric_24-25_ADSAI.xlsx" TargetMode="External"/><Relationship Id="rId9" Type="http://schemas.openxmlformats.org/officeDocument/2006/relationships/hyperlink" Target="https://github.com/BredaUniversityADSAI/2024-25b-fai2-adsai-MichalBatkowski1232079/blob/14bdb663365c0c81caa4e8e58ba480c26cfd4d1b/Deliverables/task%205/michal_232079_unet_model_v3_256px.h5"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github.com/BredaUniversityADSAI/2024-25b-fai2-adsai-MichalBatkowski1232079/tree/93cf17ee81442d4a8140f26a94565e4531dfbd57/Deliverables/task%2010" TargetMode="External"/><Relationship Id="rId13" Type="http://schemas.openxmlformats.org/officeDocument/2006/relationships/hyperlink" Target="https://github.com/BredaUniversityADSAI/2024-25b-fai2-adsai-MichalBatkowski1232079/blob/bcfa0017782f74fb6f11a5b11d0b1b50c0793630/Deliverables/task%209-12/pid_controller_demo.gif" TargetMode="External"/><Relationship Id="rId18" Type="http://schemas.openxmlformats.org/officeDocument/2006/relationships/image" Target="../media/image5.png"/><Relationship Id="rId3" Type="http://schemas.openxmlformats.org/officeDocument/2006/relationships/hyperlink" Target="https://github.com/BredaUniversityADSAI/2024-25b-fai2-adsai-MichalBatkowski1232079/blob/93cf17ee81442d4a8140f26a94565e4531dfbd57/Deliverables/LOGS/final_Y2B_worklog_24-25_ADSAI.xlsx" TargetMode="External"/><Relationship Id="rId21" Type="http://schemas.openxmlformats.org/officeDocument/2006/relationships/image" Target="../media/image8.png"/><Relationship Id="rId7" Type="http://schemas.openxmlformats.org/officeDocument/2006/relationships/hyperlink" Target="https://github.com/BredaUniversityADSAI/2024-25b-fai2-adsai-MichalBatkowski1232079/blob/52033bd33a6fdf54d5f772fa805d8179f51fcb4b/Deliverables/task%209-12/task%209V2.py" TargetMode="External"/><Relationship Id="rId12" Type="http://schemas.openxmlformats.org/officeDocument/2006/relationships/hyperlink" Target="https://github.com/BredaUniversityADSAI/2024-25b-fai2-adsai-MichalBatkowski1232079/blob/2b112d1783ac7a36febccb6d3381bbcef5ad157a/Deliverables/task%209-12/PID_runner.py" TargetMode="External"/><Relationship Id="rId17" Type="http://schemas.openxmlformats.org/officeDocument/2006/relationships/image" Target="../media/image4.gif"/><Relationship Id="rId2" Type="http://schemas.openxmlformats.org/officeDocument/2006/relationships/notesSlide" Target="../notesSlides/notesSlide38.xml"/><Relationship Id="rId16" Type="http://schemas.openxmlformats.org/officeDocument/2006/relationships/hyperlink" Target="https://github.com/BredaUniversityADSAI/2024-25b-fai2-adsai-MichalBatkowski1232079/blob/f20060b2310c59848b1629bb561e11b4ef187127/Deliverables/task%2013/README.md" TargetMode="External"/><Relationship Id="rId20" Type="http://schemas.openxmlformats.org/officeDocument/2006/relationships/image" Target="../media/image7.gif"/><Relationship Id="rId1" Type="http://schemas.openxmlformats.org/officeDocument/2006/relationships/slideLayout" Target="../slideLayouts/slideLayout5.xml"/><Relationship Id="rId6" Type="http://schemas.openxmlformats.org/officeDocument/2006/relationships/hyperlink" Target="https://github.com/BredaUniversityADSAI/2024-25b-fai2-adsai-MichalBatkowski1232079/blob/e349f928aade351c67c07c52c0b259bf6a4a94d8/Deliverables/task%2015/Micha%C5%82%20B%C4%85tkowski%20-%20Year2BlockB%20presentation.pdf" TargetMode="External"/><Relationship Id="rId11" Type="http://schemas.openxmlformats.org/officeDocument/2006/relationships/hyperlink" Target="https://github.com/BredaUniversityADSAI/2024-25b-fai2-adsai-MichalBatkowski1232079/blob/2b112d1783ac7a36febccb6d3381bbcef5ad157a/Deliverables/task%209-12/PID_Controller.py" TargetMode="External"/><Relationship Id="rId5" Type="http://schemas.openxmlformats.org/officeDocument/2006/relationships/hyperlink" Target="https://edubuas-my.sharepoint.com/:v:/g/personal/232079_buas_nl/Edh64hLKiehHpKcC6437P6ABUUeOD3sRy_3KMDM-OR8okg?e=qyVqtW&amp;nav=eyJyZWZlcnJhbEluZm8iOnsicmVmZXJyYWxBcHAiOiJTdHJlYW1XZWJBcHAiLCJyZWZlcnJhbFZpZXciOiJTaGFyZURpYWxvZy1MaW5rIiwicmVmZXJyYWxBcHBQbGF0Zm9ybSI6IldlYiIsInJlZmVycmFsTW9kZSI6InZpZXcifX0%3D" TargetMode="External"/><Relationship Id="rId15" Type="http://schemas.openxmlformats.org/officeDocument/2006/relationships/hyperlink" Target="https://github.com/BredaUniversityADSAI/2024-25b-fai2-adsai-MichalBatkowski1232079/blob/f20060b2310c59848b1629bb561e11b4ef187127/Deliverables/task%2013/inoculation.gif" TargetMode="External"/><Relationship Id="rId10" Type="http://schemas.openxmlformats.org/officeDocument/2006/relationships/hyperlink" Target="https://github.com/BredaUniversityADSAI/2024-25b-fai2-adsai-MichalBatkowski1232079/blob/2b112d1783ac7a36febccb6d3381bbcef5ad157a/Deliverables/task%209-12/README.md" TargetMode="External"/><Relationship Id="rId19" Type="http://schemas.openxmlformats.org/officeDocument/2006/relationships/image" Target="../media/image6.gif"/><Relationship Id="rId4" Type="http://schemas.openxmlformats.org/officeDocument/2006/relationships/hyperlink" Target="https://github.com/BredaUniversityADSAI/2024-25b-fai2-adsai-MichalBatkowski1232079/blob/93cf17ee81442d4a8140f26a94565e4531dfbd57/Deliverables/LOGS/final_Y2B_self-assessment-rubric_24-25_ADSAI.xlsx" TargetMode="External"/><Relationship Id="rId9" Type="http://schemas.openxmlformats.org/officeDocument/2006/relationships/hyperlink" Target="https://github.com/BredaUniversityADSAI/2024-25b-fai2-adsai-MichalBatkowski1232079/tree/93cf17ee81442d4a8140f26a94565e4531dfbd57/Deliverables/task%2011" TargetMode="External"/><Relationship Id="rId14" Type="http://schemas.openxmlformats.org/officeDocument/2006/relationships/hyperlink" Target="https://github.com/BredaUniversityADSAI/2024-25b-fai2-adsai-MichalBatkowski1232079/blob/f20060b2310c59848b1629bb561e11b4ef187127/Deliverables/task%2013/task13_pipelineV2.ipynb"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github.com/BredaUniversityADSAI/2024-25b-fai2-adsai-MichalBatkowski1232079/tree/93cf17ee81442d4a8140f26a94565e4531dfbd57/Deliverables/task%2010" TargetMode="External"/><Relationship Id="rId13" Type="http://schemas.openxmlformats.org/officeDocument/2006/relationships/hyperlink" Target="https://github.com/BredaUniversityADSAI/2024-25b-fai2-adsai-MichalBatkowski1232079/blob/bcfa0017782f74fb6f11a5b11d0b1b50c0793630/Deliverables/task%2010/ot2_gym_wrapper_v4.py" TargetMode="External"/><Relationship Id="rId3" Type="http://schemas.openxmlformats.org/officeDocument/2006/relationships/hyperlink" Target="https://github.com/BredaUniversityADSAI/2024-25b-fai2-adsai-MichalBatkowski1232079/blob/93cf17ee81442d4a8140f26a94565e4531dfbd57/Deliverables/LOGS/final_Y2B_worklog_24-25_ADSAI.xlsx" TargetMode="External"/><Relationship Id="rId7" Type="http://schemas.openxmlformats.org/officeDocument/2006/relationships/hyperlink" Target="https://github.com/BredaUniversityADSAI/2024-25b-fai2-adsai-MichalBatkowski1232079/blob/52033bd33a6fdf54d5f772fa805d8179f51fcb4b/Deliverables/task%209-12/task%209V2.py" TargetMode="External"/><Relationship Id="rId12" Type="http://schemas.openxmlformats.org/officeDocument/2006/relationships/hyperlink" Target="https://github.com/BredaUniversityADSAI/2024-25b-fai2-adsai-MichalBatkowski1232079/blob/405f9dcefa1b5050e5d65316cb36f7deb7585704/Deliverables/task%2011/README.md" TargetMode="External"/><Relationship Id="rId2" Type="http://schemas.openxmlformats.org/officeDocument/2006/relationships/notesSlide" Target="../notesSlides/notesSlide39.xml"/><Relationship Id="rId1" Type="http://schemas.openxmlformats.org/officeDocument/2006/relationships/slideLayout" Target="../slideLayouts/slideLayout5.xml"/><Relationship Id="rId6" Type="http://schemas.openxmlformats.org/officeDocument/2006/relationships/hyperlink" Target="https://github.com/BredaUniversityADSAI/2024-25b-fai2-adsai-MichalBatkowski1232079/blob/e349f928aade351c67c07c52c0b259bf6a4a94d8/Deliverables/task%2015/Micha%C5%82%20B%C4%85tkowski%20-%20Year2BlockB%20presentation.pdf" TargetMode="External"/><Relationship Id="rId11" Type="http://schemas.openxmlformats.org/officeDocument/2006/relationships/hyperlink" Target="https://github.com/BredaUniversityADSAI/2024-25b-fai2-adsai-MichalBatkowski1232079/blob/405f9dcefa1b5050e5d65316cb36f7deb7585704/Deliverables/task%2011/ot2_gym_wrapper_v4.py" TargetMode="External"/><Relationship Id="rId5" Type="http://schemas.openxmlformats.org/officeDocument/2006/relationships/hyperlink" Target="https://edubuas-my.sharepoint.com/:v:/g/personal/232079_buas_nl/Edh64hLKiehHpKcC6437P6ABUUeOD3sRy_3KMDM-OR8okg?e=qyVqtW&amp;nav=eyJyZWZlcnJhbEluZm8iOnsicmVmZXJyYWxBcHAiOiJTdHJlYW1XZWJBcHAiLCJyZWZlcnJhbFZpZXciOiJTaGFyZURpYWxvZy1MaW5rIiwicmVmZXJyYWxBcHBQbGF0Zm9ybSI6IldlYiIsInJlZmVycmFsTW9kZSI6InZpZXcifX0%3D" TargetMode="External"/><Relationship Id="rId15" Type="http://schemas.openxmlformats.org/officeDocument/2006/relationships/image" Target="../media/image9.png"/><Relationship Id="rId10" Type="http://schemas.openxmlformats.org/officeDocument/2006/relationships/hyperlink" Target="https://github.com/BredaUniversityADSAI/2024-25b-fai2-adsai-MichalBatkowski1232079/blob/2b112d1783ac7a36febccb6d3381bbcef5ad157a/Deliverables/task%209-12/README.md" TargetMode="External"/><Relationship Id="rId4" Type="http://schemas.openxmlformats.org/officeDocument/2006/relationships/hyperlink" Target="https://github.com/BredaUniversityADSAI/2024-25b-fai2-adsai-MichalBatkowski1232079/blob/93cf17ee81442d4a8140f26a94565e4531dfbd57/Deliverables/LOGS/final_Y2B_self-assessment-rubric_24-25_ADSAI.xlsx" TargetMode="External"/><Relationship Id="rId9" Type="http://schemas.openxmlformats.org/officeDocument/2006/relationships/hyperlink" Target="https://github.com/BredaUniversityADSAI/2024-25b-fai2-adsai-MichalBatkowski1232079/tree/93cf17ee81442d4a8140f26a94565e4531dfbd57/Deliverables/task%2011" TargetMode="External"/><Relationship Id="rId14" Type="http://schemas.openxmlformats.org/officeDocument/2006/relationships/hyperlink" Target="https://github.com/BredaUniversityADSAI/2024-25b-fai2-adsai-MichalBatkowski1232079/blob/bcfa0017782f74fb6f11a5b11d0b1b50c0793630/Deliverables/task%2010/ot2_training_v4.py"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image" Target="../media/image11.svg"/></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1.xml"/><Relationship Id="rId1" Type="http://schemas.openxmlformats.org/officeDocument/2006/relationships/slideLayout" Target="../slideLayouts/slideLayout5.xml"/><Relationship Id="rId4" Type="http://schemas.openxmlformats.org/officeDocument/2006/relationships/image" Target="../media/image11.sv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BredaUniversityADSAI/2024-25a-fai2-adsai-MichalBatkowski1232079"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2"/>
          <p:cNvSpPr txBox="1">
            <a:spLocks noGrp="1"/>
          </p:cNvSpPr>
          <p:nvPr>
            <p:ph type="ctrTitle"/>
          </p:nvPr>
        </p:nvSpPr>
        <p:spPr>
          <a:xfrm>
            <a:off x="3657600" y="548650"/>
            <a:ext cx="4937700" cy="3264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GB" dirty="0">
                <a:solidFill>
                  <a:srgbClr val="FFFFFF"/>
                </a:solidFill>
                <a:latin typeface="Roboto"/>
                <a:ea typeface="Roboto"/>
                <a:cs typeface="Roboto"/>
                <a:sym typeface="Roboto"/>
              </a:rPr>
              <a:t>M</a:t>
            </a:r>
            <a:r>
              <a:rPr lang="pl-PL" dirty="0">
                <a:solidFill>
                  <a:srgbClr val="FFFFFF"/>
                </a:solidFill>
                <a:latin typeface="Roboto"/>
                <a:ea typeface="Roboto"/>
                <a:cs typeface="Roboto"/>
                <a:sym typeface="Roboto"/>
              </a:rPr>
              <a:t>ichał Bątkowski</a:t>
            </a:r>
            <a:endParaRPr lang="en-GB" dirty="0">
              <a:solidFill>
                <a:srgbClr val="FFFFFF"/>
              </a:solidFill>
              <a:latin typeface="Roboto"/>
              <a:ea typeface="Roboto"/>
              <a:cs typeface="Roboto"/>
              <a:sym typeface="Roboto"/>
            </a:endParaRPr>
          </a:p>
          <a:p>
            <a:pPr marL="0" lvl="0" indent="0" algn="l" rtl="0">
              <a:spcBef>
                <a:spcPts val="0"/>
              </a:spcBef>
              <a:spcAft>
                <a:spcPts val="0"/>
              </a:spcAft>
              <a:buNone/>
            </a:pPr>
            <a:r>
              <a:rPr lang="pl-PL" dirty="0">
                <a:solidFill>
                  <a:srgbClr val="FFFFFF"/>
                </a:solidFill>
                <a:latin typeface="Roboto"/>
                <a:ea typeface="Roboto"/>
                <a:cs typeface="Roboto"/>
                <a:sym typeface="Roboto"/>
              </a:rPr>
              <a:t>232079</a:t>
            </a:r>
            <a:endParaRPr lang="en-GB" dirty="0">
              <a:solidFill>
                <a:srgbClr val="FFFFFF"/>
              </a:solidFill>
              <a:latin typeface="Roboto"/>
              <a:ea typeface="Roboto"/>
              <a:cs typeface="Roboto"/>
              <a:sym typeface="Roboto"/>
            </a:endParaRPr>
          </a:p>
          <a:p>
            <a:pPr marL="0" lvl="0" indent="0" algn="l" rtl="0">
              <a:spcBef>
                <a:spcPts val="0"/>
              </a:spcBef>
              <a:spcAft>
                <a:spcPts val="0"/>
              </a:spcAft>
              <a:buNone/>
            </a:pPr>
            <a:r>
              <a:rPr lang="en-GB" dirty="0">
                <a:solidFill>
                  <a:srgbClr val="FFFFFF"/>
                </a:solidFill>
                <a:latin typeface="Roboto"/>
                <a:ea typeface="Roboto"/>
                <a:cs typeface="Roboto"/>
                <a:sym typeface="Roboto"/>
              </a:rPr>
              <a:t>Automating Root Phenotyping for NPEC</a:t>
            </a:r>
          </a:p>
        </p:txBody>
      </p:sp>
      <p:sp>
        <p:nvSpPr>
          <p:cNvPr id="94" name="Google Shape;94;p12" descr="Face" title="Face"/>
          <p:cNvSpPr/>
          <p:nvPr/>
        </p:nvSpPr>
        <p:spPr>
          <a:xfrm>
            <a:off x="3749050" y="640075"/>
            <a:ext cx="1371600" cy="1371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[photo]</a:t>
            </a:r>
            <a:endParaRPr/>
          </a:p>
        </p:txBody>
      </p:sp>
      <p:sp>
        <p:nvSpPr>
          <p:cNvPr id="95" name="Google Shape;95;p12"/>
          <p:cNvSpPr txBox="1">
            <a:spLocks noGrp="1"/>
          </p:cNvSpPr>
          <p:nvPr>
            <p:ph type="subTitle" idx="1"/>
          </p:nvPr>
        </p:nvSpPr>
        <p:spPr>
          <a:xfrm>
            <a:off x="548650" y="2571750"/>
            <a:ext cx="2011800" cy="1406525"/>
          </a:xfrm>
          <a:prstGeom prst="rect">
            <a:avLst/>
          </a:prstGeom>
        </p:spPr>
        <p:txBody>
          <a:bodyPr spcFirstLastPara="1" wrap="square" lIns="91425" tIns="91425" rIns="91425" bIns="91425" anchor="b" anchorCtr="0">
            <a:noAutofit/>
          </a:bodyPr>
          <a:lstStyle/>
          <a:p>
            <a:pPr marL="0" indent="0">
              <a:lnSpc>
                <a:spcPct val="104000"/>
              </a:lnSpc>
            </a:pPr>
            <a:r>
              <a:rPr lang="en" sz="1800" dirty="0">
                <a:solidFill>
                  <a:srgbClr val="434343"/>
                </a:solidFill>
              </a:rPr>
              <a:t>Learning Log</a:t>
            </a:r>
            <a:r>
              <a:rPr lang="en" dirty="0">
                <a:solidFill>
                  <a:srgbClr val="434343"/>
                </a:solidFill>
              </a:rPr>
              <a:t> </a:t>
            </a:r>
            <a:endParaRPr sz="1800" dirty="0">
              <a:solidFill>
                <a:srgbClr val="434343"/>
              </a:solidFill>
            </a:endParaRPr>
          </a:p>
          <a:p>
            <a:pPr marL="0" indent="0">
              <a:lnSpc>
                <a:spcPct val="104000"/>
              </a:lnSpc>
              <a:spcBef>
                <a:spcPts val="800"/>
              </a:spcBef>
              <a:spcAft>
                <a:spcPts val="800"/>
              </a:spcAft>
            </a:pPr>
            <a:r>
              <a:rPr lang="en" dirty="0">
                <a:solidFill>
                  <a:srgbClr val="434343"/>
                </a:solidFill>
              </a:rPr>
              <a:t>Year  </a:t>
            </a:r>
            <a:r>
              <a:rPr lang="en-US" dirty="0">
                <a:solidFill>
                  <a:srgbClr val="434343"/>
                </a:solidFill>
              </a:rPr>
              <a:t>2</a:t>
            </a:r>
            <a:endParaRPr lang="en" dirty="0">
              <a:solidFill>
                <a:srgbClr val="434343"/>
              </a:solidFill>
            </a:endParaRPr>
          </a:p>
          <a:p>
            <a:pPr marL="0" indent="0">
              <a:lnSpc>
                <a:spcPct val="104000"/>
              </a:lnSpc>
              <a:spcBef>
                <a:spcPts val="800"/>
              </a:spcBef>
              <a:spcAft>
                <a:spcPts val="800"/>
              </a:spcAft>
            </a:pPr>
            <a:r>
              <a:rPr lang="en" dirty="0">
                <a:solidFill>
                  <a:srgbClr val="434343"/>
                </a:solidFill>
              </a:rPr>
              <a:t>Block  B</a:t>
            </a:r>
            <a:endParaRPr lang="en-US" sz="1800" dirty="0">
              <a:solidFill>
                <a:srgbClr val="434343"/>
              </a:solidFill>
            </a:endParaRPr>
          </a:p>
        </p:txBody>
      </p:sp>
      <p:sp>
        <p:nvSpPr>
          <p:cNvPr id="4" name="Google Shape;16;p2">
            <a:extLst>
              <a:ext uri="{FF2B5EF4-FFF2-40B4-BE49-F238E27FC236}">
                <a16:creationId xmlns:a16="http://schemas.microsoft.com/office/drawing/2014/main" id="{8758BBB5-F7B4-27C5-E103-E7FBDED4DBC2}"/>
              </a:ext>
            </a:extLst>
          </p:cNvPr>
          <p:cNvSpPr txBox="1"/>
          <p:nvPr/>
        </p:nvSpPr>
        <p:spPr>
          <a:xfrm>
            <a:off x="3036677" y="4408319"/>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NL" sz="700" b="1" dirty="0">
                <a:solidFill>
                  <a:srgbClr val="999999"/>
                </a:solidFill>
                <a:latin typeface="Helvetica Neue"/>
                <a:ea typeface="Roboto"/>
                <a:cs typeface="Roboto"/>
                <a:sym typeface="Helvetica Neue"/>
                <a:hlinkClick r:id="rId3"/>
              </a:rPr>
              <a:t>https://adsai.buas.nl/Year2/BlockB/</a:t>
            </a:r>
            <a:endParaRPr dirty="0">
              <a:latin typeface="Roboto"/>
              <a:ea typeface="Roboto"/>
              <a:cs typeface="Roboto"/>
              <a:sym typeface="Roboto"/>
            </a:endParaRPr>
          </a:p>
        </p:txBody>
      </p:sp>
      <p:sp>
        <p:nvSpPr>
          <p:cNvPr id="5" name="Google Shape;16;p2">
            <a:extLst>
              <a:ext uri="{FF2B5EF4-FFF2-40B4-BE49-F238E27FC236}">
                <a16:creationId xmlns:a16="http://schemas.microsoft.com/office/drawing/2014/main" id="{91019EC5-1870-195F-7F9F-5AA97F189468}"/>
              </a:ext>
            </a:extLst>
          </p:cNvPr>
          <p:cNvSpPr txBox="1"/>
          <p:nvPr/>
        </p:nvSpPr>
        <p:spPr>
          <a:xfrm>
            <a:off x="3036676" y="4625059"/>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700" b="1" dirty="0">
                <a:latin typeface="Helvetica Neue" panose="020B0604020202020204" charset="0"/>
                <a:ea typeface="Roboto"/>
                <a:cs typeface="Roboto"/>
                <a:sym typeface="Roboto"/>
                <a:hlinkClick r:id="rId4"/>
              </a:rPr>
              <a:t>https://adsai.buas.nl/Year2/BlockB/DataLab%20Tasks.html</a:t>
            </a:r>
            <a:endParaRPr sz="700" b="1" dirty="0">
              <a:latin typeface="Helvetica Neue" panose="020B0604020202020204" charset="0"/>
              <a:ea typeface="Roboto"/>
              <a:cs typeface="Roboto"/>
              <a:sym typeface="Roboto"/>
            </a:endParaRPr>
          </a:p>
        </p:txBody>
      </p:sp>
      <p:sp>
        <p:nvSpPr>
          <p:cNvPr id="6" name="Google Shape;16;p2">
            <a:extLst>
              <a:ext uri="{FF2B5EF4-FFF2-40B4-BE49-F238E27FC236}">
                <a16:creationId xmlns:a16="http://schemas.microsoft.com/office/drawing/2014/main" id="{71C20FEA-7051-AFFA-02AF-093F08979088}"/>
              </a:ext>
            </a:extLst>
          </p:cNvPr>
          <p:cNvSpPr txBox="1"/>
          <p:nvPr/>
        </p:nvSpPr>
        <p:spPr>
          <a:xfrm>
            <a:off x="3036676" y="4798480"/>
            <a:ext cx="5944414" cy="23225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NL" sz="700" b="1" dirty="0">
                <a:latin typeface="Helvetica Neue" panose="020B0604020202020204" charset="0"/>
                <a:ea typeface="Roboto"/>
                <a:cs typeface="Roboto"/>
                <a:sym typeface="Roboto"/>
                <a:hlinkClick r:id="rId5"/>
              </a:rPr>
              <a:t>https://github.com/BredaUniversityADSAI/2024-25b-fai2-adsai-MichalBatkowski1232079/blob/acf695f762ea96340ddae2a00e4e19a996bf28d1/Deliverables/task%202/task_2.ipynb</a:t>
            </a:r>
            <a:endParaRPr lang="en-NL" sz="700" b="1" dirty="0">
              <a:latin typeface="Helvetica Neue" panose="020B0604020202020204" charset="0"/>
              <a:ea typeface="Roboto"/>
              <a:cs typeface="Roboto"/>
              <a:sym typeface="Roboto"/>
            </a:endParaRPr>
          </a:p>
        </p:txBody>
      </p:sp>
      <p:pic>
        <p:nvPicPr>
          <p:cNvPr id="2" name="Obraz 4" descr="Obraz zawierający Ludzka twarz, osoba, brew, szyja&#10;&#10;Opis wygenerowany automatycznie">
            <a:extLst>
              <a:ext uri="{FF2B5EF4-FFF2-40B4-BE49-F238E27FC236}">
                <a16:creationId xmlns:a16="http://schemas.microsoft.com/office/drawing/2014/main" id="{7D70E3D9-AB7F-E0BE-4B0A-B4525BC314E2}"/>
              </a:ext>
            </a:extLst>
          </p:cNvPr>
          <p:cNvPicPr>
            <a:picLocks noChangeAspect="1"/>
          </p:cNvPicPr>
          <p:nvPr/>
        </p:nvPicPr>
        <p:blipFill>
          <a:blip r:embed="rId6"/>
          <a:stretch>
            <a:fillRect/>
          </a:stretch>
        </p:blipFill>
        <p:spPr>
          <a:xfrm>
            <a:off x="3748985" y="433879"/>
            <a:ext cx="1413403" cy="178399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r>
              <a:rPr lang="en"/>
              <a:t>Week 1 - Log</a:t>
            </a:r>
            <a:endParaRPr lang="en-US"/>
          </a:p>
        </p:txBody>
      </p:sp>
      <p:sp>
        <p:nvSpPr>
          <p:cNvPr id="161" name="Google Shape;161;p20"/>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162" name="Google Shape;162;p20"/>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163" name="Google Shape;163;p20"/>
          <p:cNvSpPr txBox="1">
            <a:spLocks noGrp="1"/>
          </p:cNvSpPr>
          <p:nvPr>
            <p:ph type="body" idx="2"/>
          </p:nvPr>
        </p:nvSpPr>
        <p:spPr>
          <a:xfrm>
            <a:off x="182875" y="1152697"/>
            <a:ext cx="4294500" cy="2495667"/>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656590" lvl="1" indent="-171450">
              <a:lnSpc>
                <a:spcPct val="100000"/>
              </a:lnSpc>
              <a:buFont typeface="Arial" panose="020B0604020202020204" pitchFamily="34" charset="0"/>
              <a:buChar char="•"/>
            </a:pPr>
            <a:r>
              <a:rPr lang="en" dirty="0">
                <a:solidFill>
                  <a:schemeClr val="accent5">
                    <a:lumMod val="40000"/>
                    <a:lumOff val="60000"/>
                  </a:schemeClr>
                </a:solidFill>
              </a:rPr>
              <a:t>Create image masks</a:t>
            </a:r>
          </a:p>
          <a:p>
            <a:pPr marL="656590" lvl="1" indent="-171450">
              <a:lnSpc>
                <a:spcPct val="100000"/>
              </a:lnSpc>
              <a:buFont typeface="Arial" panose="020B0604020202020204" pitchFamily="34" charset="0"/>
              <a:buChar char="•"/>
            </a:pPr>
            <a:r>
              <a:rPr lang="en" dirty="0">
                <a:solidFill>
                  <a:schemeClr val="accent5">
                    <a:lumMod val="40000"/>
                    <a:lumOff val="60000"/>
                  </a:schemeClr>
                </a:solidFill>
              </a:rPr>
              <a:t>Complete the selfstudy content</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S</a:t>
            </a:r>
            <a:r>
              <a:rPr lang="en" dirty="0">
                <a:solidFill>
                  <a:schemeClr val="accent5">
                    <a:lumMod val="40000"/>
                    <a:lumOff val="60000"/>
                  </a:schemeClr>
                </a:solidFill>
              </a:rPr>
              <a:t>et up the enviroment for the block</a:t>
            </a:r>
            <a:endParaRPr lang="en-GB" dirty="0">
              <a:solidFill>
                <a:schemeClr val="accent5">
                  <a:lumMod val="40000"/>
                  <a:lumOff val="60000"/>
                </a:schemeClr>
              </a:solidFill>
            </a:endParaRPr>
          </a:p>
          <a:p>
            <a:pPr marL="182880" lvl="0" indent="-154940" algn="l" rtl="0">
              <a:spcBef>
                <a:spcPts val="0"/>
              </a:spcBef>
              <a:spcAft>
                <a:spcPts val="0"/>
              </a:spcAft>
              <a:buSzPts val="1000"/>
              <a:buChar char="●"/>
            </a:pPr>
            <a:r>
              <a:rPr lang="en" dirty="0"/>
              <a:t>What have you actually been able to do? </a:t>
            </a:r>
          </a:p>
          <a:p>
            <a:pPr marL="27940" lvl="0" indent="0" algn="l" rtl="0">
              <a:spcBef>
                <a:spcPts val="0"/>
              </a:spcBef>
              <a:spcAft>
                <a:spcPts val="0"/>
              </a:spcAft>
              <a:buSzPts val="1000"/>
              <a:buNone/>
            </a:pPr>
            <a:r>
              <a:rPr lang="en" dirty="0">
                <a:solidFill>
                  <a:schemeClr val="accent5">
                    <a:lumMod val="40000"/>
                    <a:lumOff val="60000"/>
                  </a:schemeClr>
                </a:solidFill>
              </a:rPr>
              <a:t>I have succesfully set up the environment to start working on the block. Although I have worked on the self study materials like the ipynb notebooks, I haven’t yet completed all of them. I also haven’t read the recommended material from the books. I have made a substantial progress on masking the assigned images.</a:t>
            </a:r>
          </a:p>
          <a:p>
            <a:pPr marL="27940" lvl="0" indent="0" algn="l" rtl="0">
              <a:spcBef>
                <a:spcPts val="0"/>
              </a:spcBef>
              <a:spcAft>
                <a:spcPts val="0"/>
              </a:spcAft>
              <a:buSzPts val="1000"/>
              <a:buNone/>
            </a:pP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165" name="Google Shape;165;p20"/>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166" name="Google Shape;166;p20"/>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167" name="Google Shape;167;p20"/>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F87DA055-D5B4-A155-6D19-31563190229E}"/>
              </a:ext>
            </a:extLst>
          </p:cNvPr>
          <p:cNvSpPr>
            <a:spLocks noGrp="1"/>
          </p:cNvSpPr>
          <p:nvPr>
            <p:ph type="body" idx="3"/>
          </p:nvPr>
        </p:nvSpPr>
        <p:spPr/>
        <p:txBody>
          <a:bodyPr/>
          <a:lstStyle/>
          <a:p>
            <a:pPr marL="182880" indent="-154940"/>
            <a:r>
              <a:rPr lang="en-US" dirty="0"/>
              <a:t>How did the week go? </a:t>
            </a:r>
          </a:p>
          <a:p>
            <a:pPr marL="27940" indent="0">
              <a:buNone/>
            </a:pPr>
            <a:r>
              <a:rPr lang="en-US" dirty="0">
                <a:solidFill>
                  <a:schemeClr val="accent5">
                    <a:lumMod val="40000"/>
                    <a:lumOff val="60000"/>
                  </a:schemeClr>
                </a:solidFill>
              </a:rPr>
              <a:t>During the first week we were introduced to the core topic of the block, which I think is much more interesting than the previous one and have set a good mood for starting the project.</a:t>
            </a:r>
          </a:p>
          <a:p>
            <a:pPr marL="182880" indent="-154940"/>
            <a:r>
              <a:rPr lang="en-US" dirty="0"/>
              <a:t>What went well? </a:t>
            </a:r>
          </a:p>
          <a:p>
            <a:pPr marL="27940" indent="0">
              <a:buNone/>
            </a:pPr>
            <a:r>
              <a:rPr lang="en-US" dirty="0">
                <a:solidFill>
                  <a:schemeClr val="accent5">
                    <a:lumMod val="40000"/>
                    <a:lumOff val="60000"/>
                  </a:schemeClr>
                </a:solidFill>
              </a:rPr>
              <a:t>I have made a lot of progress with the masking of the images, I have also completed some self study material</a:t>
            </a:r>
          </a:p>
          <a:p>
            <a:pPr marL="182880" indent="-154940"/>
            <a:r>
              <a:rPr lang="en-US" dirty="0"/>
              <a:t>What didn’t go so well? </a:t>
            </a:r>
          </a:p>
          <a:p>
            <a:pPr marL="27940" indent="0">
              <a:buNone/>
            </a:pPr>
            <a:r>
              <a:rPr lang="en-US" dirty="0">
                <a:solidFill>
                  <a:schemeClr val="accent5">
                    <a:lumMod val="40000"/>
                    <a:lumOff val="60000"/>
                  </a:schemeClr>
                </a:solidFill>
              </a:rPr>
              <a:t>I didn’t finish all of the self study material as well as the images masking, and I have to do it as soon as possible as the deadline for the first attempt masks is already next week.</a:t>
            </a:r>
          </a:p>
          <a:p>
            <a:pPr marL="182880" indent="-154940"/>
            <a:r>
              <a:rPr lang="en-US" dirty="0"/>
              <a:t>What did you learn?</a:t>
            </a:r>
          </a:p>
          <a:p>
            <a:pPr marL="27940" indent="0">
              <a:buNone/>
            </a:pPr>
            <a:r>
              <a:rPr lang="en-US" dirty="0">
                <a:solidFill>
                  <a:schemeClr val="accent5">
                    <a:lumMod val="40000"/>
                    <a:lumOff val="60000"/>
                  </a:schemeClr>
                </a:solidFill>
              </a:rPr>
              <a:t>I have learned about the basics of computer vision, and also some technical information about plants (for petri dish masking)</a:t>
            </a:r>
          </a:p>
          <a:p>
            <a:pPr marL="182880" indent="-154940"/>
            <a:r>
              <a:rPr lang="en-US" dirty="0"/>
              <a:t>How did your efforts in applying iterative critical thinking this week contribute to improving your approach to the project? (ILO 2.6)</a:t>
            </a:r>
          </a:p>
          <a:p>
            <a:pPr marL="27940" indent="0">
              <a:buNone/>
            </a:pPr>
            <a:r>
              <a:rPr lang="en-US" dirty="0">
                <a:solidFill>
                  <a:schemeClr val="accent5">
                    <a:lumMod val="40000"/>
                    <a:lumOff val="60000"/>
                  </a:schemeClr>
                </a:solidFill>
              </a:rPr>
              <a:t>I have approached creating the masks for my images, and I have checked up on my peers in order to iterate into a proper approach, and make the best masks possible.</a:t>
            </a:r>
          </a:p>
          <a:p>
            <a:pPr marL="182880" indent="-154940"/>
            <a:r>
              <a:rPr lang="en-US" dirty="0"/>
              <a:t>What could be added as an Action point looking forward to next week?</a:t>
            </a:r>
          </a:p>
          <a:p>
            <a:pPr marL="27940" indent="0">
              <a:buNone/>
            </a:pPr>
            <a:r>
              <a:rPr lang="en-US" dirty="0">
                <a:solidFill>
                  <a:schemeClr val="accent5">
                    <a:lumMod val="40000"/>
                    <a:lumOff val="60000"/>
                  </a:schemeClr>
                </a:solidFill>
              </a:rPr>
              <a:t>Finish the self study, upload the masks, complete datalab task 2 and 3</a:t>
            </a:r>
          </a:p>
        </p:txBody>
      </p:sp>
      <p:sp>
        <p:nvSpPr>
          <p:cNvPr id="2" name="TextBox 1">
            <a:extLst>
              <a:ext uri="{FF2B5EF4-FFF2-40B4-BE49-F238E27FC236}">
                <a16:creationId xmlns:a16="http://schemas.microsoft.com/office/drawing/2014/main" id="{ADEAE0CB-F91E-2FE8-FCB6-B4B0C4B05EE6}"/>
              </a:ext>
            </a:extLst>
          </p:cNvPr>
          <p:cNvSpPr txBox="1"/>
          <p:nvPr/>
        </p:nvSpPr>
        <p:spPr>
          <a:xfrm>
            <a:off x="374073" y="3759200"/>
            <a:ext cx="4103302" cy="523220"/>
          </a:xfrm>
          <a:prstGeom prst="rect">
            <a:avLst/>
          </a:prstGeom>
          <a:noFill/>
        </p:spPr>
        <p:txBody>
          <a:bodyPr wrap="square" rtlCol="0">
            <a:spAutoFit/>
          </a:bodyPr>
          <a:lstStyle/>
          <a:p>
            <a:r>
              <a:rPr lang="en-GB" dirty="0">
                <a:hlinkClick r:id="rId3"/>
              </a:rPr>
              <a:t>task 1 notebooks (client requirements)</a:t>
            </a:r>
            <a:endParaRPr lang="en-GB" dirty="0"/>
          </a:p>
          <a:p>
            <a:r>
              <a:rPr lang="en-GB" dirty="0">
                <a:hlinkClick r:id="rId4"/>
              </a:rPr>
              <a:t>masked images + overlay</a:t>
            </a:r>
            <a:endParaRPr lang="LID4096"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1 - Feedback</a:t>
            </a:r>
            <a:endParaRPr/>
          </a:p>
        </p:txBody>
      </p:sp>
      <p:sp>
        <p:nvSpPr>
          <p:cNvPr id="173" name="Google Shape;173;p21"/>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174" name="Google Shape;174;p21"/>
          <p:cNvSpPr txBox="1">
            <a:spLocks noGrp="1"/>
          </p:cNvSpPr>
          <p:nvPr>
            <p:ph type="body" idx="2"/>
          </p:nvPr>
        </p:nvSpPr>
        <p:spPr>
          <a:xfrm>
            <a:off x="182875" y="1152697"/>
            <a:ext cx="5825380" cy="3812400"/>
          </a:xfrm>
          <a:prstGeom prst="rect">
            <a:avLst/>
          </a:prstGeom>
        </p:spPr>
        <p:txBody>
          <a:bodyPr spcFirstLastPara="1" wrap="square" lIns="91425" tIns="91425" rIns="91425" bIns="91425" anchor="t" anchorCtr="0">
            <a:noAutofit/>
          </a:bodyPr>
          <a:lstStyle/>
          <a:p>
            <a:pPr>
              <a:buNone/>
            </a:pPr>
            <a:r>
              <a:rPr lang="en-GB" b="1" dirty="0">
                <a:highlight>
                  <a:srgbClr val="808000"/>
                </a:highlight>
              </a:rPr>
              <a:t> [</a:t>
            </a:r>
            <a:r>
              <a:rPr lang="en" b="1" dirty="0">
                <a:highlight>
                  <a:srgbClr val="808000"/>
                </a:highlight>
              </a:rPr>
              <a:t>Petar Paskalev</a:t>
            </a:r>
            <a:r>
              <a:rPr lang="en-GB" b="1" dirty="0">
                <a:highlight>
                  <a:srgbClr val="808000"/>
                </a:highlight>
              </a:rPr>
              <a:t>] Helped me review my image masking approach</a:t>
            </a:r>
          </a:p>
          <a:p>
            <a:pPr>
              <a:buNone/>
            </a:pPr>
            <a:endParaRPr lang="en-GB" dirty="0">
              <a:highlight>
                <a:srgbClr val="808000"/>
              </a:highlight>
            </a:endParaRPr>
          </a:p>
          <a:p>
            <a:pPr>
              <a:buNone/>
            </a:pPr>
            <a:r>
              <a:rPr lang="en-GB" dirty="0">
                <a:highlight>
                  <a:srgbClr val="808000"/>
                </a:highlight>
              </a:rPr>
              <a:t>While working on my image masks, I asked a peer to take a look at what I had so far. They gave</a:t>
            </a:r>
          </a:p>
          <a:p>
            <a:pPr>
              <a:buNone/>
            </a:pPr>
            <a:r>
              <a:rPr lang="en-GB" dirty="0">
                <a:highlight>
                  <a:srgbClr val="808000"/>
                </a:highlight>
              </a:rPr>
              <a:t>me a few pointers on things I might’ve missed or could improve.</a:t>
            </a:r>
          </a:p>
          <a:p>
            <a:pPr marL="165100" indent="0">
              <a:buNone/>
            </a:pPr>
            <a:endParaRPr lang="en-GB" b="1" dirty="0">
              <a:highlight>
                <a:srgbClr val="808000"/>
              </a:highlight>
            </a:endParaRPr>
          </a:p>
          <a:p>
            <a:pPr marL="165100" indent="0">
              <a:buNone/>
            </a:pPr>
            <a:r>
              <a:rPr lang="en-GB" b="1" dirty="0">
                <a:highlight>
                  <a:srgbClr val="808000"/>
                </a:highlight>
              </a:rPr>
              <a:t>What I did next:</a:t>
            </a:r>
            <a:br>
              <a:rPr lang="en-GB" dirty="0">
                <a:highlight>
                  <a:srgbClr val="808000"/>
                </a:highlight>
              </a:rPr>
            </a:br>
            <a:r>
              <a:rPr lang="en-GB" dirty="0">
                <a:highlight>
                  <a:srgbClr val="808000"/>
                </a:highlight>
              </a:rPr>
              <a:t>I used their feedback to tweak the masks and double-checked everything before finalizing them for submission. It helped me feel more confident about the quality.</a:t>
            </a:r>
          </a:p>
          <a:p>
            <a:pPr marL="27940" lvl="0" indent="0" algn="l" rtl="0">
              <a:spcBef>
                <a:spcPts val="0"/>
              </a:spcBef>
              <a:spcAft>
                <a:spcPts val="0"/>
              </a:spcAft>
              <a:buSzPts val="1000"/>
              <a:buNone/>
            </a:pPr>
            <a:endParaRPr lang="en-GB" dirty="0"/>
          </a:p>
        </p:txBody>
      </p:sp>
      <p:sp>
        <p:nvSpPr>
          <p:cNvPr id="175" name="Google Shape;175;p21"/>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76" name="Google Shape;176;p21"/>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 name="TextBox 1">
            <a:extLst>
              <a:ext uri="{FF2B5EF4-FFF2-40B4-BE49-F238E27FC236}">
                <a16:creationId xmlns:a16="http://schemas.microsoft.com/office/drawing/2014/main" id="{7D431F1F-F634-7FA5-06F3-E9A2BA1F45DE}"/>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2</a:t>
            </a:r>
            <a:r>
              <a:rPr lang="en"/>
              <a:t> - Log</a:t>
            </a:r>
            <a:endParaRPr/>
          </a:p>
        </p:txBody>
      </p:sp>
      <p:sp>
        <p:nvSpPr>
          <p:cNvPr id="203" name="Google Shape;203;p24"/>
          <p:cNvSpPr txBox="1">
            <a:spLocks noGrp="1"/>
          </p:cNvSpPr>
          <p:nvPr>
            <p:ph type="subTitle" idx="4"/>
          </p:nvPr>
        </p:nvSpPr>
        <p:spPr>
          <a:xfrm>
            <a:off x="4663450" y="61831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Reflection</a:t>
            </a:r>
            <a:endParaRPr dirty="0"/>
          </a:p>
        </p:txBody>
      </p:sp>
      <p:sp>
        <p:nvSpPr>
          <p:cNvPr id="204" name="Google Shape;204;p24"/>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05" name="Google Shape;205;p24"/>
          <p:cNvSpPr txBox="1">
            <a:spLocks noGrp="1"/>
          </p:cNvSpPr>
          <p:nvPr>
            <p:ph type="body" idx="2"/>
          </p:nvPr>
        </p:nvSpPr>
        <p:spPr>
          <a:xfrm>
            <a:off x="182875" y="1152697"/>
            <a:ext cx="4294500" cy="2403303"/>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656590" lvl="1" indent="-171450">
              <a:lnSpc>
                <a:spcPct val="100000"/>
              </a:lnSpc>
              <a:buFont typeface="Arial" panose="020B0604020202020204" pitchFamily="34" charset="0"/>
              <a:buChar char="•"/>
            </a:pPr>
            <a:r>
              <a:rPr lang="en" dirty="0">
                <a:solidFill>
                  <a:schemeClr val="accent5">
                    <a:lumMod val="40000"/>
                    <a:lumOff val="60000"/>
                  </a:schemeClr>
                </a:solidFill>
              </a:rPr>
              <a:t>Finish image masks</a:t>
            </a:r>
          </a:p>
          <a:p>
            <a:pPr marL="656590" lvl="1" indent="-171450">
              <a:lnSpc>
                <a:spcPct val="100000"/>
              </a:lnSpc>
              <a:buFont typeface="Arial" panose="020B0604020202020204" pitchFamily="34" charset="0"/>
              <a:buChar char="•"/>
            </a:pPr>
            <a:r>
              <a:rPr lang="en" dirty="0">
                <a:solidFill>
                  <a:schemeClr val="accent5">
                    <a:lumMod val="40000"/>
                    <a:lumOff val="60000"/>
                  </a:schemeClr>
                </a:solidFill>
              </a:rPr>
              <a:t>Complete the selfstudy content</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Finish datalab task 2 and 3</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Complete peer review </a:t>
            </a:r>
            <a:endParaRPr lang="en-GB" dirty="0"/>
          </a:p>
          <a:p>
            <a:pPr marL="182880" lvl="0" indent="-154940" algn="l" rtl="0">
              <a:spcBef>
                <a:spcPts val="0"/>
              </a:spcBef>
              <a:spcAft>
                <a:spcPts val="0"/>
              </a:spcAft>
              <a:buSzPts val="1000"/>
              <a:buChar char="●"/>
            </a:pPr>
            <a:r>
              <a:rPr lang="en-GB" dirty="0"/>
              <a:t>What have you actually been able to do? </a:t>
            </a:r>
          </a:p>
          <a:p>
            <a:pPr marL="27940" lvl="0" indent="0" algn="l" rtl="0">
              <a:spcBef>
                <a:spcPts val="0"/>
              </a:spcBef>
              <a:spcAft>
                <a:spcPts val="0"/>
              </a:spcAft>
              <a:buSzPts val="1000"/>
              <a:buNone/>
            </a:pPr>
            <a:r>
              <a:rPr lang="en" dirty="0">
                <a:solidFill>
                  <a:schemeClr val="accent5">
                    <a:lumMod val="40000"/>
                    <a:lumOff val="60000"/>
                  </a:schemeClr>
                </a:solidFill>
              </a:rPr>
              <a:t>I have focused on starting up with task 2, and with finishing up the self-study work from last week. T</a:t>
            </a:r>
            <a:r>
              <a:rPr lang="en-GB" dirty="0">
                <a:solidFill>
                  <a:schemeClr val="accent5">
                    <a:lumMod val="40000"/>
                    <a:lumOff val="60000"/>
                  </a:schemeClr>
                </a:solidFill>
              </a:rPr>
              <a:t>h</a:t>
            </a:r>
            <a:r>
              <a:rPr lang="en" dirty="0">
                <a:solidFill>
                  <a:schemeClr val="accent5">
                    <a:lumMod val="40000"/>
                    <a:lumOff val="60000"/>
                  </a:schemeClr>
                </a:solidFill>
              </a:rPr>
              <a:t>is week we have also rec</a:t>
            </a:r>
            <a:r>
              <a:rPr lang="en-GB" dirty="0" err="1">
                <a:solidFill>
                  <a:schemeClr val="accent5">
                    <a:lumMod val="40000"/>
                    <a:lumOff val="60000"/>
                  </a:schemeClr>
                </a:solidFill>
              </a:rPr>
              <a:t>ei</a:t>
            </a:r>
            <a:r>
              <a:rPr lang="en" dirty="0">
                <a:solidFill>
                  <a:schemeClr val="accent5">
                    <a:lumMod val="40000"/>
                    <a:lumOff val="60000"/>
                  </a:schemeClr>
                </a:solidFill>
              </a:rPr>
              <a:t>ved the masks from our peers which we </a:t>
            </a:r>
            <a:r>
              <a:rPr lang="en-GB" dirty="0">
                <a:solidFill>
                  <a:schemeClr val="accent5">
                    <a:lumMod val="40000"/>
                    <a:lumOff val="60000"/>
                  </a:schemeClr>
                </a:solidFill>
              </a:rPr>
              <a:t>ha</a:t>
            </a:r>
            <a:r>
              <a:rPr lang="en" dirty="0">
                <a:solidFill>
                  <a:schemeClr val="accent5">
                    <a:lumMod val="40000"/>
                    <a:lumOff val="60000"/>
                  </a:schemeClr>
                </a:solidFill>
              </a:rPr>
              <a:t>ve to grade ourselves.</a:t>
            </a:r>
          </a:p>
          <a:p>
            <a:pPr marL="27940" lvl="0" indent="0" algn="l" rtl="0">
              <a:spcBef>
                <a:spcPts val="0"/>
              </a:spcBef>
              <a:spcAft>
                <a:spcPts val="0"/>
              </a:spcAft>
              <a:buSzPts val="1000"/>
              <a:buNone/>
            </a:pP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207" name="Google Shape;207;p24"/>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08" name="Google Shape;208;p24"/>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2</a:t>
            </a:r>
            <a:endParaRPr/>
          </a:p>
        </p:txBody>
      </p:sp>
      <p:sp>
        <p:nvSpPr>
          <p:cNvPr id="209" name="Google Shape;209;p24"/>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22F2C667-A67F-28C8-0254-67ED893FAE9D}"/>
              </a:ext>
            </a:extLst>
          </p:cNvPr>
          <p:cNvSpPr>
            <a:spLocks noGrp="1"/>
          </p:cNvSpPr>
          <p:nvPr>
            <p:ph type="body" idx="3"/>
          </p:nvPr>
        </p:nvSpPr>
        <p:spPr>
          <a:xfrm>
            <a:off x="4410364" y="955902"/>
            <a:ext cx="4547469" cy="1625700"/>
          </a:xfrm>
        </p:spPr>
        <p:txBody>
          <a:bodyPr/>
          <a:lstStyle/>
          <a:p>
            <a:pPr marL="182880" indent="-154940"/>
            <a:r>
              <a:rPr lang="en-US" dirty="0"/>
              <a:t>How did the week go? </a:t>
            </a:r>
          </a:p>
          <a:p>
            <a:pPr marL="27940" indent="0">
              <a:buNone/>
            </a:pPr>
            <a:r>
              <a:rPr lang="en-US" dirty="0">
                <a:solidFill>
                  <a:schemeClr val="accent5">
                    <a:lumMod val="40000"/>
                    <a:lumOff val="60000"/>
                  </a:schemeClr>
                </a:solidFill>
              </a:rPr>
              <a:t>During this week I’ve had a greater idea on what I should be working on (the datalab tasks) and so far everything seems much more well organized as of what should be done now.</a:t>
            </a:r>
          </a:p>
          <a:p>
            <a:pPr marL="182880" indent="-154940"/>
            <a:r>
              <a:rPr lang="en-US" dirty="0"/>
              <a:t>What went well? </a:t>
            </a:r>
          </a:p>
          <a:p>
            <a:pPr marL="27940" indent="0">
              <a:buNone/>
            </a:pPr>
            <a:r>
              <a:rPr lang="en-US" dirty="0">
                <a:solidFill>
                  <a:schemeClr val="accent5">
                    <a:lumMod val="40000"/>
                    <a:lumOff val="60000"/>
                  </a:schemeClr>
                </a:solidFill>
              </a:rPr>
              <a:t>I have completed the peer review form for my peer. I have corrected the mistakes identified by my peers and the mentor and uploaded my new masks for the second attempt. I have also done some catching back with the week 1 work.</a:t>
            </a:r>
          </a:p>
          <a:p>
            <a:pPr marL="182880" indent="-154940"/>
            <a:r>
              <a:rPr lang="en-US" dirty="0"/>
              <a:t>What didn’t go so well? </a:t>
            </a:r>
          </a:p>
          <a:p>
            <a:pPr marL="27940" indent="0">
              <a:buNone/>
            </a:pPr>
            <a:r>
              <a:rPr lang="en-US" dirty="0">
                <a:solidFill>
                  <a:schemeClr val="accent5">
                    <a:lumMod val="40000"/>
                    <a:lumOff val="60000"/>
                  </a:schemeClr>
                </a:solidFill>
              </a:rPr>
              <a:t>I didn’t finish all of the catching back with self-study, and I was sick. I also didn’t get the max points for the first attempt masks, which is a pity.</a:t>
            </a:r>
          </a:p>
          <a:p>
            <a:pPr marL="182880" indent="-154940"/>
            <a:r>
              <a:rPr lang="en-US" dirty="0"/>
              <a:t>What did you learn?</a:t>
            </a:r>
          </a:p>
          <a:p>
            <a:pPr marL="27940" indent="0">
              <a:buNone/>
            </a:pPr>
            <a:r>
              <a:rPr lang="en-US" dirty="0">
                <a:solidFill>
                  <a:schemeClr val="accent5">
                    <a:lumMod val="40000"/>
                    <a:lumOff val="60000"/>
                  </a:schemeClr>
                </a:solidFill>
              </a:rPr>
              <a:t>I have learned about some core, basic features of computer vision from the self- study material, such as edge detection or erosion/dilation.</a:t>
            </a:r>
          </a:p>
          <a:p>
            <a:pPr marL="182880" indent="-154940"/>
            <a:r>
              <a:rPr lang="en-US" dirty="0"/>
              <a:t>How did your efforts in applying iterative critical thinking this week contribute to improving your approach to the project? (ILO 2.6)</a:t>
            </a:r>
          </a:p>
          <a:p>
            <a:pPr marL="27940" indent="0">
              <a:buNone/>
            </a:pPr>
            <a:r>
              <a:rPr lang="en-US" dirty="0">
                <a:solidFill>
                  <a:schemeClr val="accent5">
                    <a:lumMod val="40000"/>
                    <a:lumOff val="60000"/>
                  </a:schemeClr>
                </a:solidFill>
              </a:rPr>
              <a:t>Iteratively completing the study content, to approach task 2. Implementing the domain knowledge learned, on the new task, and coming back to the self study to see for potential improvements.</a:t>
            </a:r>
          </a:p>
          <a:p>
            <a:pPr marL="182880" indent="-154940"/>
            <a:r>
              <a:rPr lang="en-US" dirty="0"/>
              <a:t>What could be added as an Action point looking forward to next week?</a:t>
            </a:r>
          </a:p>
          <a:p>
            <a:pPr marL="27940" indent="0">
              <a:buNone/>
            </a:pPr>
            <a:r>
              <a:rPr lang="en-US" dirty="0">
                <a:solidFill>
                  <a:schemeClr val="accent5">
                    <a:lumMod val="40000"/>
                    <a:lumOff val="60000"/>
                  </a:schemeClr>
                </a:solidFill>
              </a:rPr>
              <a:t>Catch up with everything related to self-study, do everything up until task 5.</a:t>
            </a:r>
          </a:p>
        </p:txBody>
      </p:sp>
      <p:sp>
        <p:nvSpPr>
          <p:cNvPr id="2" name="TextBox 1">
            <a:extLst>
              <a:ext uri="{FF2B5EF4-FFF2-40B4-BE49-F238E27FC236}">
                <a16:creationId xmlns:a16="http://schemas.microsoft.com/office/drawing/2014/main" id="{02245F84-BDDA-C52E-A249-6603F241808E}"/>
              </a:ext>
            </a:extLst>
          </p:cNvPr>
          <p:cNvSpPr txBox="1"/>
          <p:nvPr/>
        </p:nvSpPr>
        <p:spPr>
          <a:xfrm>
            <a:off x="258618" y="3699164"/>
            <a:ext cx="4294500" cy="307777"/>
          </a:xfrm>
          <a:prstGeom prst="rect">
            <a:avLst/>
          </a:prstGeom>
          <a:noFill/>
        </p:spPr>
        <p:txBody>
          <a:bodyPr wrap="square" rtlCol="0">
            <a:spAutoFit/>
          </a:bodyPr>
          <a:lstStyle/>
          <a:p>
            <a:r>
              <a:rPr lang="en-GB" dirty="0">
                <a:hlinkClick r:id="rId3"/>
              </a:rPr>
              <a:t>task 2</a:t>
            </a:r>
            <a:r>
              <a:rPr lang="en-GB" dirty="0"/>
              <a:t> </a:t>
            </a:r>
            <a:r>
              <a:rPr lang="en-GB" dirty="0">
                <a:hlinkClick r:id="rId4"/>
              </a:rPr>
              <a:t>general self-study material</a:t>
            </a:r>
            <a:endParaRPr lang="LID4096"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2</a:t>
            </a:r>
            <a:r>
              <a:rPr lang="en"/>
              <a:t> - Feedback</a:t>
            </a:r>
            <a:endParaRPr/>
          </a:p>
        </p:txBody>
      </p:sp>
      <p:sp>
        <p:nvSpPr>
          <p:cNvPr id="215" name="Google Shape;215;p25"/>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16" name="Google Shape;216;p25"/>
          <p:cNvSpPr txBox="1">
            <a:spLocks noGrp="1"/>
          </p:cNvSpPr>
          <p:nvPr>
            <p:ph type="body" idx="2"/>
          </p:nvPr>
        </p:nvSpPr>
        <p:spPr>
          <a:xfrm>
            <a:off x="182874" y="1152697"/>
            <a:ext cx="5486399" cy="3812400"/>
          </a:xfrm>
          <a:prstGeom prst="rect">
            <a:avLst/>
          </a:prstGeom>
        </p:spPr>
        <p:txBody>
          <a:bodyPr spcFirstLastPara="1" wrap="square" lIns="91425" tIns="91425" rIns="91425" bIns="91425" anchor="t" anchorCtr="0">
            <a:noAutofit/>
          </a:bodyPr>
          <a:lstStyle/>
          <a:p>
            <a:pPr>
              <a:buNone/>
            </a:pPr>
            <a:r>
              <a:rPr lang="en-GB" b="1" dirty="0">
                <a:highlight>
                  <a:srgbClr val="808000"/>
                </a:highlight>
              </a:rPr>
              <a:t>[</a:t>
            </a:r>
            <a:r>
              <a:rPr lang="en" b="1" dirty="0">
                <a:highlight>
                  <a:srgbClr val="808000"/>
                </a:highlight>
              </a:rPr>
              <a:t>[Denys Bespalko</a:t>
            </a:r>
            <a:r>
              <a:rPr lang="en-GB" b="1" dirty="0">
                <a:highlight>
                  <a:srgbClr val="808000"/>
                </a:highlight>
              </a:rPr>
              <a:t>] Gave feedback on my initial image masks</a:t>
            </a:r>
            <a:endParaRPr lang="en-GB" dirty="0">
              <a:highlight>
                <a:srgbClr val="808000"/>
              </a:highlight>
            </a:endParaRPr>
          </a:p>
          <a:p>
            <a:pPr>
              <a:buNone/>
            </a:pPr>
            <a:endParaRPr lang="en-GB" b="1" dirty="0">
              <a:highlight>
                <a:srgbClr val="808000"/>
              </a:highlight>
            </a:endParaRPr>
          </a:p>
          <a:p>
            <a:pPr>
              <a:buNone/>
            </a:pPr>
            <a:r>
              <a:rPr lang="en-GB" dirty="0">
                <a:highlight>
                  <a:srgbClr val="808000"/>
                </a:highlight>
              </a:rPr>
              <a:t>After submitting my first set of masks, I got some feedback from a peer about areas where the edges weren’t clear and where I could improve the accuracy.</a:t>
            </a:r>
          </a:p>
          <a:p>
            <a:pPr>
              <a:buNone/>
            </a:pPr>
            <a:endParaRPr lang="en-GB" b="1" dirty="0">
              <a:highlight>
                <a:srgbClr val="808000"/>
              </a:highlight>
            </a:endParaRPr>
          </a:p>
          <a:p>
            <a:pPr>
              <a:buNone/>
            </a:pPr>
            <a:endParaRPr lang="en-GB" b="1" dirty="0">
              <a:highlight>
                <a:srgbClr val="808000"/>
              </a:highlight>
            </a:endParaRPr>
          </a:p>
          <a:p>
            <a:pPr marL="165100" indent="0">
              <a:buNone/>
            </a:pPr>
            <a:r>
              <a:rPr lang="en-GB" b="1" dirty="0">
                <a:highlight>
                  <a:srgbClr val="808000"/>
                </a:highlight>
              </a:rPr>
              <a:t>What I changed:</a:t>
            </a:r>
            <a:br>
              <a:rPr lang="en-GB" dirty="0">
                <a:highlight>
                  <a:srgbClr val="808000"/>
                </a:highlight>
              </a:rPr>
            </a:br>
            <a:r>
              <a:rPr lang="en-GB" dirty="0">
                <a:highlight>
                  <a:srgbClr val="808000"/>
                </a:highlight>
              </a:rPr>
              <a:t>I went back, fixed the issues they mentioned, and re-uploaded an improved version for the second attempt. Their feedback helped me understand what a good mask should look like and what to pay attention to.</a:t>
            </a:r>
          </a:p>
        </p:txBody>
      </p:sp>
      <p:sp>
        <p:nvSpPr>
          <p:cNvPr id="217" name="Google Shape;217;p25"/>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218" name="Google Shape;218;p25"/>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3" name="TextBox 2">
            <a:extLst>
              <a:ext uri="{FF2B5EF4-FFF2-40B4-BE49-F238E27FC236}">
                <a16:creationId xmlns:a16="http://schemas.microsoft.com/office/drawing/2014/main" id="{7D5AE459-3211-19C1-863E-F7D4FCF34B40}"/>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3</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258803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656590" lvl="1" indent="-171450">
              <a:lnSpc>
                <a:spcPct val="100000"/>
              </a:lnSpc>
              <a:buFont typeface="Arial" panose="020B0604020202020204" pitchFamily="34" charset="0"/>
              <a:buChar char="•"/>
            </a:pPr>
            <a:r>
              <a:rPr lang="en" dirty="0">
                <a:solidFill>
                  <a:schemeClr val="accent5">
                    <a:lumMod val="40000"/>
                    <a:lumOff val="60000"/>
                  </a:schemeClr>
                </a:solidFill>
              </a:rPr>
              <a:t>Complete all of the selfstudy content</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Finish datalab everything up until task 5</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Complete all the evidencing</a:t>
            </a:r>
          </a:p>
          <a:p>
            <a:pPr marL="485140" lvl="1" indent="0">
              <a:lnSpc>
                <a:spcPct val="100000"/>
              </a:lnSpc>
              <a:buNone/>
            </a:pPr>
            <a:endParaRPr dirty="0"/>
          </a:p>
          <a:p>
            <a:pPr marL="182880" lvl="0" indent="-154940" algn="l" rtl="0">
              <a:spcBef>
                <a:spcPts val="0"/>
              </a:spcBef>
              <a:spcAft>
                <a:spcPts val="0"/>
              </a:spcAft>
              <a:buSzPts val="1000"/>
              <a:buChar char="●"/>
            </a:pPr>
            <a:r>
              <a:rPr lang="en" dirty="0"/>
              <a:t>What have you actually been able to do? </a:t>
            </a:r>
          </a:p>
          <a:p>
            <a:pPr marL="27940" lvl="0" indent="0" algn="l" rtl="0">
              <a:spcBef>
                <a:spcPts val="0"/>
              </a:spcBef>
              <a:spcAft>
                <a:spcPts val="0"/>
              </a:spcAft>
              <a:buSzPts val="1000"/>
              <a:buNone/>
            </a:pPr>
            <a:r>
              <a:rPr lang="en" dirty="0">
                <a:solidFill>
                  <a:schemeClr val="accent5">
                    <a:lumMod val="40000"/>
                    <a:lumOff val="60000"/>
                  </a:schemeClr>
                </a:solidFill>
              </a:rPr>
              <a:t>I have been up to date with evidencing my work, however I fell a bit behind with the tasks I’ve set myself to do. I have ended up on task 4, and I have completed most of the self study material, however I still didn’t read all of the Chapters of “Digital Image Processing”, and I also haven’t finished all of the jupyter notebooks.</a:t>
            </a:r>
            <a:endParaRPr lang="en"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76170C07-56D2-CADB-6801-5EE93E91C338}"/>
              </a:ext>
            </a:extLst>
          </p:cNvPr>
          <p:cNvSpPr>
            <a:spLocks noGrp="1"/>
          </p:cNvSpPr>
          <p:nvPr>
            <p:ph type="body" idx="3"/>
          </p:nvPr>
        </p:nvSpPr>
        <p:spPr/>
        <p:txBody>
          <a:bodyPr/>
          <a:lstStyle/>
          <a:p>
            <a:pPr marL="182880" indent="-154940"/>
            <a:r>
              <a:rPr lang="en-US" dirty="0"/>
              <a:t>How did the week go? </a:t>
            </a:r>
          </a:p>
          <a:p>
            <a:pPr marL="27940" indent="0">
              <a:buNone/>
            </a:pPr>
            <a:r>
              <a:rPr lang="en-US" dirty="0">
                <a:solidFill>
                  <a:schemeClr val="accent5">
                    <a:lumMod val="40000"/>
                    <a:lumOff val="60000"/>
                  </a:schemeClr>
                </a:solidFill>
              </a:rPr>
              <a:t>During this week the main event was the start of the Kaggle challenge (task 8), which I have joined. Other than that, I wanted to focus on task 4 and 5 and the study material provided.</a:t>
            </a:r>
          </a:p>
          <a:p>
            <a:pPr marL="182880" indent="-154940"/>
            <a:r>
              <a:rPr lang="en-US" dirty="0"/>
              <a:t>What went well? </a:t>
            </a:r>
          </a:p>
          <a:p>
            <a:pPr marL="27940" indent="0">
              <a:buNone/>
            </a:pPr>
            <a:r>
              <a:rPr lang="en-US" dirty="0">
                <a:solidFill>
                  <a:schemeClr val="accent5">
                    <a:lumMod val="40000"/>
                    <a:lumOff val="60000"/>
                  </a:schemeClr>
                </a:solidFill>
              </a:rPr>
              <a:t>I have finished everything up to task 4, and I have caught up with the study material from the previous weeks.</a:t>
            </a:r>
          </a:p>
          <a:p>
            <a:pPr marL="182880" indent="-154940"/>
            <a:r>
              <a:rPr lang="en-US" dirty="0"/>
              <a:t>What didn’t go so well? </a:t>
            </a:r>
          </a:p>
          <a:p>
            <a:pPr marL="27940" indent="0">
              <a:buNone/>
            </a:pPr>
            <a:r>
              <a:rPr lang="en-US" dirty="0">
                <a:solidFill>
                  <a:schemeClr val="accent5">
                    <a:lumMod val="40000"/>
                    <a:lumOff val="60000"/>
                  </a:schemeClr>
                </a:solidFill>
              </a:rPr>
              <a:t>I didn’t end up completing all of the study material from the current week.</a:t>
            </a:r>
          </a:p>
          <a:p>
            <a:pPr marL="182880" indent="-154940"/>
            <a:r>
              <a:rPr lang="en-US" dirty="0"/>
              <a:t>What did you learn?</a:t>
            </a:r>
          </a:p>
          <a:p>
            <a:pPr marL="27940" indent="0">
              <a:buNone/>
            </a:pPr>
            <a:r>
              <a:rPr lang="en-US" dirty="0">
                <a:solidFill>
                  <a:schemeClr val="accent5">
                    <a:lumMod val="40000"/>
                    <a:lumOff val="60000"/>
                  </a:schemeClr>
                </a:solidFill>
              </a:rPr>
              <a:t>I have learned how I should approach patchifying the dataset such that I’ll be able to start up with task 5.</a:t>
            </a:r>
          </a:p>
          <a:p>
            <a:pPr marL="182880" indent="-154940"/>
            <a:r>
              <a:rPr lang="en-US" dirty="0"/>
              <a:t>How did your efforts in applying iterative critical thinking this week contribute to improving your approach to the project? (ILO 2.6)</a:t>
            </a:r>
          </a:p>
          <a:p>
            <a:pPr marL="27940" indent="0">
              <a:buNone/>
            </a:pPr>
            <a:r>
              <a:rPr lang="en-US" dirty="0">
                <a:solidFill>
                  <a:schemeClr val="accent5">
                    <a:lumMod val="40000"/>
                    <a:lumOff val="60000"/>
                  </a:schemeClr>
                </a:solidFill>
              </a:rPr>
              <a:t>Iteratively completing the study content, in order to approach task 3 and task 4. Implementing the domain knowledge learned, on the new task, and coming back to the self study to see for potential improvements.</a:t>
            </a:r>
          </a:p>
          <a:p>
            <a:pPr marL="182880" indent="-154940"/>
            <a:r>
              <a:rPr lang="en-US" dirty="0"/>
              <a:t>What could be added as an Action point looking forward to next week?</a:t>
            </a:r>
          </a:p>
          <a:p>
            <a:pPr marL="27940" indent="0">
              <a:buNone/>
            </a:pPr>
            <a:r>
              <a:rPr lang="en-US" dirty="0">
                <a:solidFill>
                  <a:schemeClr val="accent5">
                    <a:lumMod val="40000"/>
                    <a:lumOff val="60000"/>
                  </a:schemeClr>
                </a:solidFill>
              </a:rPr>
              <a:t>Finishing up Task 4 , Finishing the self study, and Checking out the gymnasium environment and trying to understand it.</a:t>
            </a:r>
          </a:p>
        </p:txBody>
      </p:sp>
      <p:sp>
        <p:nvSpPr>
          <p:cNvPr id="2" name="TextBox 1">
            <a:extLst>
              <a:ext uri="{FF2B5EF4-FFF2-40B4-BE49-F238E27FC236}">
                <a16:creationId xmlns:a16="http://schemas.microsoft.com/office/drawing/2014/main" id="{8D1CE432-EB60-4F70-C9C0-7EAA7698BE05}"/>
              </a:ext>
            </a:extLst>
          </p:cNvPr>
          <p:cNvSpPr txBox="1"/>
          <p:nvPr/>
        </p:nvSpPr>
        <p:spPr>
          <a:xfrm>
            <a:off x="258618" y="3699164"/>
            <a:ext cx="4294500" cy="307777"/>
          </a:xfrm>
          <a:prstGeom prst="rect">
            <a:avLst/>
          </a:prstGeom>
          <a:noFill/>
        </p:spPr>
        <p:txBody>
          <a:bodyPr wrap="square" rtlCol="0">
            <a:spAutoFit/>
          </a:bodyPr>
          <a:lstStyle/>
          <a:p>
            <a:r>
              <a:rPr lang="en-GB" dirty="0">
                <a:hlinkClick r:id="rId3"/>
              </a:rPr>
              <a:t>task 3</a:t>
            </a:r>
            <a:r>
              <a:rPr lang="en-GB" dirty="0"/>
              <a:t> </a:t>
            </a:r>
            <a:r>
              <a:rPr lang="en-GB" dirty="0">
                <a:hlinkClick r:id="rId4"/>
              </a:rPr>
              <a:t>general self study material</a:t>
            </a:r>
            <a:endParaRPr lang="LID4096"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3</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6647416" cy="3812400"/>
          </a:xfrm>
          <a:prstGeom prst="rect">
            <a:avLst/>
          </a:prstGeom>
        </p:spPr>
        <p:txBody>
          <a:bodyPr spcFirstLastPara="1" wrap="square" lIns="91425" tIns="91425" rIns="91425" bIns="91425" anchor="t" anchorCtr="0">
            <a:noAutofit/>
          </a:bodyPr>
          <a:lstStyle/>
          <a:p>
            <a:pPr>
              <a:buNone/>
            </a:pPr>
            <a:r>
              <a:rPr lang="en-GB" b="1" dirty="0">
                <a:highlight>
                  <a:srgbClr val="808000"/>
                </a:highlight>
              </a:rPr>
              <a:t>[Thijn Bakker] Help with understanding patchifying and Gymnasium environment</a:t>
            </a:r>
            <a:endParaRPr lang="en-GB" dirty="0">
              <a:highlight>
                <a:srgbClr val="808000"/>
              </a:highlight>
            </a:endParaRPr>
          </a:p>
          <a:p>
            <a:pPr marL="165100" indent="0">
              <a:buNone/>
            </a:pPr>
            <a:r>
              <a:rPr lang="en-GB" dirty="0">
                <a:highlight>
                  <a:srgbClr val="808000"/>
                </a:highlight>
              </a:rPr>
              <a:t>While reviewing patchifying and the Gymnasium simulation setup, I discussed approaches with a peer who had already started working on task 5. This helped me clarify how to preprocess the data for future tasks and what to expect from the Gymnasium environment.</a:t>
            </a:r>
          </a:p>
          <a:p>
            <a:pPr marL="165100" indent="0">
              <a:buNone/>
            </a:pPr>
            <a:endParaRPr lang="en-GB" b="1" dirty="0">
              <a:highlight>
                <a:srgbClr val="808000"/>
              </a:highlight>
            </a:endParaRPr>
          </a:p>
          <a:p>
            <a:pPr marL="165100" indent="0">
              <a:buNone/>
            </a:pPr>
            <a:r>
              <a:rPr lang="en-GB" b="1" dirty="0">
                <a:highlight>
                  <a:srgbClr val="808000"/>
                </a:highlight>
              </a:rPr>
              <a:t>Solution:</a:t>
            </a:r>
            <a:br>
              <a:rPr lang="en-GB" dirty="0">
                <a:highlight>
                  <a:srgbClr val="808000"/>
                </a:highlight>
              </a:rPr>
            </a:br>
            <a:r>
              <a:rPr lang="en-GB" dirty="0">
                <a:highlight>
                  <a:srgbClr val="808000"/>
                </a:highlight>
              </a:rPr>
              <a:t>Based on that input, I planned out how to structure the dataset for patchifying and identified what I still need to explore in the Gymnasium environment to be ready for upcoming tasks.</a:t>
            </a: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4" name="TextBox 3">
            <a:extLst>
              <a:ext uri="{FF2B5EF4-FFF2-40B4-BE49-F238E27FC236}">
                <a16:creationId xmlns:a16="http://schemas.microsoft.com/office/drawing/2014/main" id="{B57E298E-ACB0-12CF-E259-08EB25F8A491}"/>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4</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274043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656590" lvl="1" indent="-171450">
              <a:lnSpc>
                <a:spcPct val="100000"/>
              </a:lnSpc>
              <a:buFont typeface="Arial" panose="020B0604020202020204" pitchFamily="34" charset="0"/>
              <a:buChar char="•"/>
            </a:pPr>
            <a:r>
              <a:rPr lang="en" dirty="0">
                <a:solidFill>
                  <a:schemeClr val="accent5">
                    <a:lumMod val="40000"/>
                    <a:lumOff val="60000"/>
                  </a:schemeClr>
                </a:solidFill>
              </a:rPr>
              <a:t>Complete all of the selfstudy content for Last week</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Finish datalab everything up until task 5</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Complete all the evidencing</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Work with the gymnasium environment</a:t>
            </a:r>
          </a:p>
          <a:p>
            <a:pPr marL="27940" lvl="0" indent="0" algn="l" rtl="0">
              <a:spcBef>
                <a:spcPts val="0"/>
              </a:spcBef>
              <a:spcAft>
                <a:spcPts val="0"/>
              </a:spcAft>
              <a:buSzPts val="1000"/>
              <a:buNone/>
            </a:pPr>
            <a:endParaRPr dirty="0"/>
          </a:p>
          <a:p>
            <a:pPr marL="182880" lvl="0" indent="-154940" algn="l" rtl="0">
              <a:spcBef>
                <a:spcPts val="0"/>
              </a:spcBef>
              <a:spcAft>
                <a:spcPts val="0"/>
              </a:spcAft>
              <a:buSzPts val="1000"/>
              <a:buChar char="●"/>
            </a:pPr>
            <a:r>
              <a:rPr lang="en" dirty="0"/>
              <a:t>What have you actually been able to do? </a:t>
            </a:r>
          </a:p>
          <a:p>
            <a:pPr marL="27940" lvl="0" indent="0" algn="l" rtl="0">
              <a:spcBef>
                <a:spcPts val="0"/>
              </a:spcBef>
              <a:spcAft>
                <a:spcPts val="0"/>
              </a:spcAft>
              <a:buSzPts val="1000"/>
              <a:buNone/>
            </a:pPr>
            <a:r>
              <a:rPr lang="en" dirty="0">
                <a:solidFill>
                  <a:schemeClr val="accent5">
                    <a:lumMod val="40000"/>
                    <a:lumOff val="60000"/>
                  </a:schemeClr>
                </a:solidFill>
              </a:rPr>
              <a:t>I have finished the self study material about image processing, and </a:t>
            </a:r>
            <a:r>
              <a:rPr lang="en-GB" dirty="0">
                <a:solidFill>
                  <a:schemeClr val="accent5">
                    <a:lumMod val="40000"/>
                    <a:lumOff val="60000"/>
                  </a:schemeClr>
                </a:solidFill>
              </a:rPr>
              <a:t>ha</a:t>
            </a:r>
            <a:r>
              <a:rPr lang="en" dirty="0">
                <a:solidFill>
                  <a:schemeClr val="accent5">
                    <a:lumMod val="40000"/>
                    <a:lumOff val="60000"/>
                  </a:schemeClr>
                </a:solidFill>
              </a:rPr>
              <a:t>ve started with some reinforcement learning material. I have almost completed task 5 on the 2023 dataset, (I am still working on inference), I am up to date with evidencing of my work. I have also checked out the self study material about creating the robotics environment.</a:t>
            </a:r>
            <a:endParaRPr lang="en"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4</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5F8D8CC6-C487-6FFA-CBF2-D873B256D0BC}"/>
              </a:ext>
            </a:extLst>
          </p:cNvPr>
          <p:cNvSpPr>
            <a:spLocks noGrp="1"/>
          </p:cNvSpPr>
          <p:nvPr>
            <p:ph type="body" idx="3"/>
          </p:nvPr>
        </p:nvSpPr>
        <p:spPr/>
        <p:txBody>
          <a:bodyPr/>
          <a:lstStyle/>
          <a:p>
            <a:pPr marL="182880" indent="-154940"/>
            <a:r>
              <a:rPr lang="en-US" dirty="0"/>
              <a:t>How did the week go? </a:t>
            </a:r>
          </a:p>
          <a:p>
            <a:pPr marL="27940" indent="0">
              <a:buNone/>
            </a:pPr>
            <a:r>
              <a:rPr lang="en-US" dirty="0">
                <a:solidFill>
                  <a:schemeClr val="accent5">
                    <a:lumMod val="40000"/>
                    <a:lumOff val="60000"/>
                  </a:schemeClr>
                </a:solidFill>
              </a:rPr>
              <a:t>I am still falling behind, mostly with the datalab tasks, however I have also started with some self-study material for this week.</a:t>
            </a:r>
          </a:p>
          <a:p>
            <a:pPr marL="182880" indent="-154940"/>
            <a:r>
              <a:rPr lang="en-US" dirty="0"/>
              <a:t>What went well? </a:t>
            </a:r>
          </a:p>
          <a:p>
            <a:pPr marL="27940" indent="0">
              <a:buNone/>
            </a:pPr>
            <a:r>
              <a:rPr lang="en-US" dirty="0">
                <a:solidFill>
                  <a:schemeClr val="accent5">
                    <a:lumMod val="40000"/>
                    <a:lumOff val="60000"/>
                  </a:schemeClr>
                </a:solidFill>
              </a:rPr>
              <a:t>I have caught up with all of the self-study up to week 3, and did some major progress on task 5, which I struggled with a lot.  </a:t>
            </a:r>
          </a:p>
          <a:p>
            <a:pPr marL="182880" indent="-154940"/>
            <a:r>
              <a:rPr lang="en-US" dirty="0"/>
              <a:t>What didn’t go so well? </a:t>
            </a:r>
          </a:p>
          <a:p>
            <a:pPr marL="27940" indent="0">
              <a:buNone/>
            </a:pPr>
            <a:r>
              <a:rPr lang="en-US" dirty="0">
                <a:solidFill>
                  <a:schemeClr val="accent5">
                    <a:lumMod val="40000"/>
                    <a:lumOff val="60000"/>
                  </a:schemeClr>
                </a:solidFill>
              </a:rPr>
              <a:t>I am still behind with the datalab tasks in general, and I haven’t quite worked on any tasks above task 5 (aside from task 8)</a:t>
            </a:r>
          </a:p>
          <a:p>
            <a:pPr marL="182880" indent="-154940"/>
            <a:r>
              <a:rPr lang="en-US" dirty="0"/>
              <a:t>What did you learn?</a:t>
            </a:r>
          </a:p>
          <a:p>
            <a:pPr marL="27940" indent="0">
              <a:buNone/>
            </a:pPr>
            <a:r>
              <a:rPr lang="en-US" dirty="0">
                <a:solidFill>
                  <a:schemeClr val="accent5">
                    <a:lumMod val="40000"/>
                    <a:lumOff val="60000"/>
                  </a:schemeClr>
                </a:solidFill>
              </a:rPr>
              <a:t>I have learned how I should approach training a CV model for a tasks which involves root detection (which will be very helpful for the next 3 tasks), I have also read some about RL.</a:t>
            </a:r>
          </a:p>
          <a:p>
            <a:pPr marL="182880" indent="-154940"/>
            <a:r>
              <a:rPr lang="en-US" dirty="0"/>
              <a:t>How did your efforts in applying iterative critical thinking this week contribute to improving your approach to the project? (ILO 2.6)</a:t>
            </a:r>
          </a:p>
          <a:p>
            <a:pPr marL="27940" indent="0">
              <a:buNone/>
            </a:pPr>
            <a:r>
              <a:rPr lang="en-US" dirty="0">
                <a:solidFill>
                  <a:schemeClr val="accent5">
                    <a:lumMod val="40000"/>
                    <a:lumOff val="60000"/>
                  </a:schemeClr>
                </a:solidFill>
              </a:rPr>
              <a:t>Working on different datasets for task 5 (experimenting mostly)</a:t>
            </a:r>
          </a:p>
          <a:p>
            <a:pPr marL="182880" indent="-154940"/>
            <a:r>
              <a:rPr lang="en-US" dirty="0"/>
              <a:t>What could be added as an Action point looking forward to next week?</a:t>
            </a:r>
          </a:p>
          <a:p>
            <a:pPr marL="27940" indent="0">
              <a:buNone/>
            </a:pPr>
            <a:r>
              <a:rPr lang="en-US" dirty="0">
                <a:solidFill>
                  <a:schemeClr val="accent5">
                    <a:lumMod val="40000"/>
                    <a:lumOff val="60000"/>
                  </a:schemeClr>
                </a:solidFill>
              </a:rPr>
              <a:t>Finalize task 5, Finalize all of the self study (aside from RL, and Robotics), Keep evidencing up to date.</a:t>
            </a:r>
          </a:p>
        </p:txBody>
      </p:sp>
      <p:sp>
        <p:nvSpPr>
          <p:cNvPr id="2" name="TextBox 1">
            <a:extLst>
              <a:ext uri="{FF2B5EF4-FFF2-40B4-BE49-F238E27FC236}">
                <a16:creationId xmlns:a16="http://schemas.microsoft.com/office/drawing/2014/main" id="{0E853E66-C412-A78A-975D-C5B10657BDFA}"/>
              </a:ext>
            </a:extLst>
          </p:cNvPr>
          <p:cNvSpPr txBox="1"/>
          <p:nvPr/>
        </p:nvSpPr>
        <p:spPr>
          <a:xfrm>
            <a:off x="83127" y="3846945"/>
            <a:ext cx="4359564" cy="307777"/>
          </a:xfrm>
          <a:prstGeom prst="rect">
            <a:avLst/>
          </a:prstGeom>
          <a:noFill/>
        </p:spPr>
        <p:txBody>
          <a:bodyPr wrap="square" rtlCol="0">
            <a:spAutoFit/>
          </a:bodyPr>
          <a:lstStyle/>
          <a:p>
            <a:r>
              <a:rPr lang="en-GB" dirty="0">
                <a:hlinkClick r:id="rId3"/>
              </a:rPr>
              <a:t>task 4 (initial steps)</a:t>
            </a:r>
            <a:r>
              <a:rPr lang="en-GB" dirty="0"/>
              <a:t> </a:t>
            </a:r>
            <a:r>
              <a:rPr lang="en-GB" dirty="0">
                <a:hlinkClick r:id="rId4"/>
              </a:rPr>
              <a:t>task 4 v2</a:t>
            </a:r>
            <a:r>
              <a:rPr lang="en-GB" dirty="0"/>
              <a:t> </a:t>
            </a:r>
            <a:r>
              <a:rPr lang="en-GB" dirty="0">
                <a:hlinkClick r:id="rId5"/>
              </a:rPr>
              <a:t>task 4 v3</a:t>
            </a:r>
            <a:endParaRPr lang="LID4096" dirty="0"/>
          </a:p>
        </p:txBody>
      </p:sp>
    </p:spTree>
    <p:extLst>
      <p:ext uri="{BB962C8B-B14F-4D97-AF65-F5344CB8AC3E}">
        <p14:creationId xmlns:p14="http://schemas.microsoft.com/office/powerpoint/2010/main" val="33999733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a:extLst>
            <a:ext uri="{FF2B5EF4-FFF2-40B4-BE49-F238E27FC236}">
              <a16:creationId xmlns:a16="http://schemas.microsoft.com/office/drawing/2014/main" id="{17620FC3-4445-71FE-3FAF-5D3C969BFF4A}"/>
            </a:ext>
          </a:extLst>
        </p:cNvPr>
        <p:cNvGrpSpPr/>
        <p:nvPr/>
      </p:nvGrpSpPr>
      <p:grpSpPr>
        <a:xfrm>
          <a:off x="0" y="0"/>
          <a:ext cx="0" cy="0"/>
          <a:chOff x="0" y="0"/>
          <a:chExt cx="0" cy="0"/>
        </a:xfrm>
      </p:grpSpPr>
      <p:sp>
        <p:nvSpPr>
          <p:cNvPr id="237" name="Google Shape;237;p27">
            <a:extLst>
              <a:ext uri="{FF2B5EF4-FFF2-40B4-BE49-F238E27FC236}">
                <a16:creationId xmlns:a16="http://schemas.microsoft.com/office/drawing/2014/main" id="{64A70BB7-D881-774F-83E8-A87C90D439F7}"/>
              </a:ext>
            </a:extLst>
          </p:cNvPr>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4</a:t>
            </a:r>
            <a:r>
              <a:rPr lang="en"/>
              <a:t> - Feedback</a:t>
            </a:r>
            <a:endParaRPr/>
          </a:p>
        </p:txBody>
      </p:sp>
      <p:sp>
        <p:nvSpPr>
          <p:cNvPr id="238" name="Google Shape;238;p27">
            <a:extLst>
              <a:ext uri="{FF2B5EF4-FFF2-40B4-BE49-F238E27FC236}">
                <a16:creationId xmlns:a16="http://schemas.microsoft.com/office/drawing/2014/main" id="{749D104C-96A3-AD05-42AE-E2D655221B30}"/>
              </a:ext>
            </a:extLst>
          </p:cNvPr>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a:extLst>
              <a:ext uri="{FF2B5EF4-FFF2-40B4-BE49-F238E27FC236}">
                <a16:creationId xmlns:a16="http://schemas.microsoft.com/office/drawing/2014/main" id="{FCAB9590-94E0-4B9E-3C38-6325167748E5}"/>
              </a:ext>
            </a:extLst>
          </p:cNvPr>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dirty="0">
                <a:highlight>
                  <a:srgbClr val="808000"/>
                </a:highlight>
              </a:rPr>
              <a:t>[Petar Paskalev]</a:t>
            </a:r>
            <a:r>
              <a:rPr lang="en" dirty="0">
                <a:highlight>
                  <a:srgbClr val="808000"/>
                </a:highlight>
              </a:rPr>
              <a:t> (Peer from another group) Help with my initial root predictions</a:t>
            </a:r>
            <a:endParaRPr dirty="0">
              <a:highlight>
                <a:srgbClr val="808000"/>
              </a:highlight>
            </a:endParaRPr>
          </a:p>
          <a:p>
            <a:pPr marL="0" lvl="0" indent="0" algn="l" rtl="0">
              <a:spcBef>
                <a:spcPts val="800"/>
              </a:spcBef>
              <a:spcAft>
                <a:spcPts val="800"/>
              </a:spcAft>
              <a:buNone/>
            </a:pPr>
            <a:r>
              <a:rPr lang="en-GB" dirty="0">
                <a:highlight>
                  <a:srgbClr val="808000"/>
                </a:highlight>
              </a:rPr>
              <a:t>The initial inference model wasn’t generalizing well to unseen root structures, leading to fragmented or incomplete predictions.</a:t>
            </a:r>
            <a:br>
              <a:rPr lang="en-GB" dirty="0">
                <a:highlight>
                  <a:srgbClr val="808000"/>
                </a:highlight>
              </a:rPr>
            </a:br>
            <a:br>
              <a:rPr lang="en-GB" dirty="0">
                <a:highlight>
                  <a:srgbClr val="808000"/>
                </a:highlight>
              </a:rPr>
            </a:br>
            <a:r>
              <a:rPr lang="en-GB" dirty="0">
                <a:highlight>
                  <a:srgbClr val="808000"/>
                </a:highlight>
              </a:rPr>
              <a:t>Solution:</a:t>
            </a:r>
            <a:br>
              <a:rPr lang="en-GB" dirty="0">
                <a:highlight>
                  <a:srgbClr val="808000"/>
                </a:highlight>
              </a:rPr>
            </a:br>
            <a:r>
              <a:rPr lang="en-GB" dirty="0">
                <a:highlight>
                  <a:srgbClr val="808000"/>
                </a:highlight>
              </a:rPr>
              <a:t>To improve this, I refined the training dataset and restructured the inference script to include better postprocessing and evaluation. </a:t>
            </a:r>
            <a:endParaRPr dirty="0">
              <a:highlight>
                <a:srgbClr val="808000"/>
              </a:highlight>
            </a:endParaRPr>
          </a:p>
        </p:txBody>
      </p:sp>
      <p:sp>
        <p:nvSpPr>
          <p:cNvPr id="240" name="Google Shape;240;p27">
            <a:extLst>
              <a:ext uri="{FF2B5EF4-FFF2-40B4-BE49-F238E27FC236}">
                <a16:creationId xmlns:a16="http://schemas.microsoft.com/office/drawing/2014/main" id="{E7725F32-A6A2-4842-8474-70843D88C25B}"/>
              </a:ext>
            </a:extLst>
          </p:cNvPr>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a:extLst>
              <a:ext uri="{FF2B5EF4-FFF2-40B4-BE49-F238E27FC236}">
                <a16:creationId xmlns:a16="http://schemas.microsoft.com/office/drawing/2014/main" id="{69F04A8B-AEA5-C654-C290-93257296E38E}"/>
              </a:ext>
            </a:extLst>
          </p:cNvPr>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4</a:t>
            </a:r>
            <a:endParaRPr/>
          </a:p>
        </p:txBody>
      </p:sp>
      <p:sp>
        <p:nvSpPr>
          <p:cNvPr id="4" name="TextBox 3">
            <a:extLst>
              <a:ext uri="{FF2B5EF4-FFF2-40B4-BE49-F238E27FC236}">
                <a16:creationId xmlns:a16="http://schemas.microsoft.com/office/drawing/2014/main" id="{767B3AA1-CCDB-245F-5D77-D4D5A0575ED2}"/>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35283593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5</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3650216" cy="2906685"/>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656590" lvl="1" indent="-171450">
              <a:lnSpc>
                <a:spcPct val="100000"/>
              </a:lnSpc>
              <a:buFont typeface="Arial" panose="020B0604020202020204" pitchFamily="34" charset="0"/>
              <a:buChar char="•"/>
            </a:pPr>
            <a:r>
              <a:rPr lang="en" dirty="0">
                <a:solidFill>
                  <a:schemeClr val="accent5">
                    <a:lumMod val="40000"/>
                    <a:lumOff val="60000"/>
                  </a:schemeClr>
                </a:solidFill>
              </a:rPr>
              <a:t>Complete all of the selfstudy content up to date</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Finish datalab everything up until task 6</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Complete all the evidencing</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Get ready for queueing models for the winter break</a:t>
            </a:r>
          </a:p>
          <a:p>
            <a:pPr marL="27940" lvl="0" indent="0" algn="l" rtl="0">
              <a:spcBef>
                <a:spcPts val="0"/>
              </a:spcBef>
              <a:spcAft>
                <a:spcPts val="0"/>
              </a:spcAft>
              <a:buSzPts val="1000"/>
              <a:buNone/>
            </a:pPr>
            <a:endParaRPr dirty="0"/>
          </a:p>
          <a:p>
            <a:pPr marL="182880" lvl="0" indent="-154940" algn="l" rtl="0">
              <a:spcBef>
                <a:spcPts val="0"/>
              </a:spcBef>
              <a:spcAft>
                <a:spcPts val="0"/>
              </a:spcAft>
              <a:buSzPts val="1000"/>
              <a:buChar char="●"/>
            </a:pPr>
            <a:r>
              <a:rPr lang="en" dirty="0"/>
              <a:t>What have you actually been able to do? </a:t>
            </a:r>
          </a:p>
          <a:p>
            <a:pPr marL="27940" lvl="0" indent="0" algn="l" rtl="0">
              <a:spcBef>
                <a:spcPts val="0"/>
              </a:spcBef>
              <a:spcAft>
                <a:spcPts val="0"/>
              </a:spcAft>
              <a:buSzPts val="1000"/>
              <a:buNone/>
            </a:pPr>
            <a:r>
              <a:rPr lang="en" dirty="0">
                <a:solidFill>
                  <a:schemeClr val="accent5">
                    <a:lumMod val="40000"/>
                    <a:lumOff val="60000"/>
                  </a:schemeClr>
                </a:solidFill>
              </a:rPr>
              <a:t>I have started working on DataLab task 6, and I have finished all of the selfstudy material (exlucding some reinforcement learning as well as Robotics material). I have also teamed up with my peers to form a team for RL during the winter break. I have also evidenced my work suffciently in both of the logs.</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5</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B921CBAF-368A-13BF-B6B0-D36F35CEEA38}"/>
              </a:ext>
            </a:extLst>
          </p:cNvPr>
          <p:cNvSpPr>
            <a:spLocks noGrp="1"/>
          </p:cNvSpPr>
          <p:nvPr>
            <p:ph type="body" idx="3"/>
          </p:nvPr>
        </p:nvSpPr>
        <p:spPr>
          <a:xfrm>
            <a:off x="4040909" y="1152698"/>
            <a:ext cx="4920341" cy="1625700"/>
          </a:xfrm>
        </p:spPr>
        <p:txBody>
          <a:bodyPr/>
          <a:lstStyle/>
          <a:p>
            <a:pPr marL="182880" indent="-154940"/>
            <a:r>
              <a:rPr lang="en-US" dirty="0"/>
              <a:t>How did the week go? </a:t>
            </a:r>
          </a:p>
          <a:p>
            <a:pPr marL="27940" indent="0">
              <a:buNone/>
            </a:pPr>
            <a:r>
              <a:rPr lang="en-US" dirty="0">
                <a:solidFill>
                  <a:schemeClr val="accent5">
                    <a:lumMod val="40000"/>
                    <a:lumOff val="60000"/>
                  </a:schemeClr>
                </a:solidFill>
              </a:rPr>
              <a:t>This was the last week of datalab in 2024, and before the Christmas break. I feel like there will be some time to catch up during the break which is always positive.</a:t>
            </a:r>
          </a:p>
          <a:p>
            <a:pPr marL="182880" indent="-154940"/>
            <a:r>
              <a:rPr lang="en-US" dirty="0"/>
              <a:t>What went well? </a:t>
            </a:r>
          </a:p>
          <a:p>
            <a:pPr marL="27940" indent="0">
              <a:buNone/>
            </a:pPr>
            <a:r>
              <a:rPr lang="en-US" dirty="0">
                <a:solidFill>
                  <a:schemeClr val="accent5">
                    <a:lumMod val="40000"/>
                    <a:lumOff val="60000"/>
                  </a:schemeClr>
                </a:solidFill>
              </a:rPr>
              <a:t>As planned, I have finished everything up to task 6, and I have also started working on it. I have also evidenced everything and finished the study material I have set for myself to complete.</a:t>
            </a:r>
          </a:p>
          <a:p>
            <a:pPr marL="182880" indent="-154940"/>
            <a:r>
              <a:rPr lang="en-US" dirty="0"/>
              <a:t>What didn’t go so well? </a:t>
            </a:r>
          </a:p>
          <a:p>
            <a:pPr marL="27940" indent="0">
              <a:buNone/>
            </a:pPr>
            <a:r>
              <a:rPr lang="en-US" dirty="0">
                <a:solidFill>
                  <a:schemeClr val="accent5">
                    <a:lumMod val="40000"/>
                    <a:lumOff val="60000"/>
                  </a:schemeClr>
                </a:solidFill>
              </a:rPr>
              <a:t>I am still quite behind with the datalab tasks, as well as with my teammates, therefore we have agreed that during the break we will focus on catching up, and as soon as we will be able to proceed further with RL, we will discuss everything over teams.</a:t>
            </a:r>
          </a:p>
          <a:p>
            <a:pPr marL="182880" indent="-154940"/>
            <a:r>
              <a:rPr lang="en-US" dirty="0"/>
              <a:t>What did you learn?</a:t>
            </a:r>
          </a:p>
          <a:p>
            <a:pPr marL="27940" indent="0">
              <a:buNone/>
            </a:pPr>
            <a:r>
              <a:rPr lang="en-US" dirty="0">
                <a:solidFill>
                  <a:schemeClr val="accent5">
                    <a:lumMod val="40000"/>
                    <a:lumOff val="60000"/>
                  </a:schemeClr>
                </a:solidFill>
              </a:rPr>
              <a:t>I have learned how inference works in practice, by completing task 5 templates. I have also learned about some more advanced Image processing techniques from the books as well as the jupyter notebooks, which will help me with the further tasks.</a:t>
            </a:r>
          </a:p>
          <a:p>
            <a:pPr marL="182880" indent="-154940"/>
            <a:r>
              <a:rPr lang="en-US" dirty="0"/>
              <a:t>How did your efforts in applying iterative critical thinking this week contribute to improving your approach to the project? (ILO 2.6)</a:t>
            </a:r>
          </a:p>
          <a:p>
            <a:pPr marL="27940" indent="0">
              <a:buNone/>
            </a:pPr>
            <a:r>
              <a:rPr lang="en-US" dirty="0">
                <a:solidFill>
                  <a:schemeClr val="accent5">
                    <a:lumMod val="40000"/>
                    <a:lumOff val="60000"/>
                  </a:schemeClr>
                </a:solidFill>
              </a:rPr>
              <a:t>Working on the second iteration of task 5 (improvements for CV pipeline), and applying the new iteration for task 6 upwards…</a:t>
            </a:r>
          </a:p>
          <a:p>
            <a:pPr marL="182880" indent="-154940"/>
            <a:r>
              <a:rPr lang="en-US" dirty="0"/>
              <a:t>What could be added as an Action point looking forward to next week?</a:t>
            </a:r>
          </a:p>
          <a:p>
            <a:pPr marL="27940" indent="0">
              <a:buNone/>
            </a:pPr>
            <a:r>
              <a:rPr lang="en-US" dirty="0">
                <a:solidFill>
                  <a:schemeClr val="accent5">
                    <a:lumMod val="40000"/>
                    <a:lumOff val="60000"/>
                  </a:schemeClr>
                </a:solidFill>
              </a:rPr>
              <a:t>Catch up with everything during the Christmas break, and as soon as it’s done, start Reinforcement Learning!!!!!!!</a:t>
            </a:r>
          </a:p>
        </p:txBody>
      </p:sp>
      <p:sp>
        <p:nvSpPr>
          <p:cNvPr id="2" name="TextBox 1">
            <a:extLst>
              <a:ext uri="{FF2B5EF4-FFF2-40B4-BE49-F238E27FC236}">
                <a16:creationId xmlns:a16="http://schemas.microsoft.com/office/drawing/2014/main" id="{626E3BCC-6B69-6490-D3C5-57F6AA6884DB}"/>
              </a:ext>
            </a:extLst>
          </p:cNvPr>
          <p:cNvSpPr txBox="1"/>
          <p:nvPr/>
        </p:nvSpPr>
        <p:spPr>
          <a:xfrm>
            <a:off x="295564" y="4059382"/>
            <a:ext cx="3650216" cy="523220"/>
          </a:xfrm>
          <a:prstGeom prst="rect">
            <a:avLst/>
          </a:prstGeom>
          <a:noFill/>
        </p:spPr>
        <p:txBody>
          <a:bodyPr wrap="square" rtlCol="0">
            <a:spAutoFit/>
          </a:bodyPr>
          <a:lstStyle/>
          <a:p>
            <a:r>
              <a:rPr lang="en-GB" dirty="0">
                <a:hlinkClick r:id="rId3"/>
              </a:rPr>
              <a:t>task 5 training v2</a:t>
            </a:r>
            <a:r>
              <a:rPr lang="en-GB" dirty="0"/>
              <a:t> </a:t>
            </a:r>
            <a:r>
              <a:rPr lang="en-GB" dirty="0">
                <a:hlinkClick r:id="rId4"/>
              </a:rPr>
              <a:t>task 5 inference v2</a:t>
            </a:r>
            <a:endParaRPr lang="en-GB" dirty="0"/>
          </a:p>
          <a:p>
            <a:r>
              <a:rPr lang="en-GB" dirty="0">
                <a:hlinkClick r:id="rId5"/>
              </a:rPr>
              <a:t>model v2</a:t>
            </a:r>
            <a:r>
              <a:rPr lang="en-GB" dirty="0"/>
              <a:t> </a:t>
            </a:r>
            <a:r>
              <a:rPr lang="en-GB" dirty="0">
                <a:hlinkClick r:id="rId6"/>
              </a:rPr>
              <a:t>initial approaches for task 6 &amp; 7</a:t>
            </a:r>
            <a:endParaRPr lang="LID4096" dirty="0"/>
          </a:p>
        </p:txBody>
      </p:sp>
    </p:spTree>
    <p:extLst>
      <p:ext uri="{BB962C8B-B14F-4D97-AF65-F5344CB8AC3E}">
        <p14:creationId xmlns:p14="http://schemas.microsoft.com/office/powerpoint/2010/main" val="2683140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5</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dirty="0">
                <a:highlight>
                  <a:srgbClr val="808000"/>
                </a:highlight>
              </a:rPr>
              <a:t>[Denys Bespalko] (Group member) Helped me to identify my issue and come up with a solution…</a:t>
            </a:r>
          </a:p>
          <a:p>
            <a:pPr marL="27940" lvl="0" indent="0" algn="l" rtl="0">
              <a:spcBef>
                <a:spcPts val="0"/>
              </a:spcBef>
              <a:spcAft>
                <a:spcPts val="0"/>
              </a:spcAft>
              <a:buSzPts val="1000"/>
              <a:buNone/>
            </a:pPr>
            <a:endParaRPr lang="en" b="1" dirty="0">
              <a:highlight>
                <a:srgbClr val="808000"/>
              </a:highlight>
            </a:endParaRPr>
          </a:p>
          <a:p>
            <a:pPr marL="27940" lvl="0" indent="0" algn="l" rtl="0">
              <a:spcBef>
                <a:spcPts val="0"/>
              </a:spcBef>
              <a:spcAft>
                <a:spcPts val="0"/>
              </a:spcAft>
              <a:buSzPts val="1000"/>
              <a:buNone/>
            </a:pPr>
            <a:r>
              <a:rPr lang="en-GB" dirty="0">
                <a:highlight>
                  <a:srgbClr val="808000"/>
                </a:highlight>
              </a:rPr>
              <a:t>During this week, I noticed that my segmentation model struggled with overlapping root structures and produced inconsistent masks across test samples. This caused errors in the root length calculation pipeline and negatively impacted the F1 score.</a:t>
            </a:r>
          </a:p>
          <a:p>
            <a:pPr marL="27940" lvl="0" indent="0" algn="l" rtl="0">
              <a:spcBef>
                <a:spcPts val="0"/>
              </a:spcBef>
              <a:spcAft>
                <a:spcPts val="0"/>
              </a:spcAft>
              <a:buSzPts val="1000"/>
              <a:buNone/>
            </a:pPr>
            <a:endParaRPr lang="en-GB" dirty="0">
              <a:highlight>
                <a:srgbClr val="808000"/>
              </a:highlight>
            </a:endParaRPr>
          </a:p>
          <a:p>
            <a:pPr marL="27940" lvl="0" indent="0" algn="l" rtl="0">
              <a:spcBef>
                <a:spcPts val="0"/>
              </a:spcBef>
              <a:spcAft>
                <a:spcPts val="0"/>
              </a:spcAft>
              <a:buSzPts val="1000"/>
              <a:buNone/>
            </a:pPr>
            <a:r>
              <a:rPr lang="en-GB" dirty="0">
                <a:highlight>
                  <a:srgbClr val="808000"/>
                </a:highlight>
              </a:rPr>
              <a:t>Solution for now…</a:t>
            </a:r>
            <a:endParaRPr dirty="0">
              <a:highlight>
                <a:srgbClr val="808000"/>
              </a:highlight>
            </a:endParaRPr>
          </a:p>
          <a:p>
            <a:pPr marL="0" lvl="0" indent="0" algn="l" rtl="0">
              <a:spcBef>
                <a:spcPts val="800"/>
              </a:spcBef>
              <a:spcAft>
                <a:spcPts val="800"/>
              </a:spcAft>
              <a:buNone/>
            </a:pPr>
            <a:r>
              <a:rPr lang="en-GB" dirty="0">
                <a:highlight>
                  <a:srgbClr val="808000"/>
                </a:highlight>
              </a:rPr>
              <a:t>To address this, I expanded the training data by combining datasets and applied morphological closing to smooth fragmented root masks. I also replaced the previous length approximation with Dijkstra’s algorithm to ensure more accurate path tracing. These changes significantly improved both the F1 score and root length accuracy.</a:t>
            </a:r>
            <a:endParaRPr dirty="0">
              <a:highlight>
                <a:srgbClr val="808000"/>
              </a:highlight>
            </a:endParaRPr>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5</a:t>
            </a:r>
            <a:endParaRPr/>
          </a:p>
        </p:txBody>
      </p:sp>
      <p:sp>
        <p:nvSpPr>
          <p:cNvPr id="4" name="TextBox 3">
            <a:extLst>
              <a:ext uri="{FF2B5EF4-FFF2-40B4-BE49-F238E27FC236}">
                <a16:creationId xmlns:a16="http://schemas.microsoft.com/office/drawing/2014/main" id="{99718CE5-D4B9-5703-2F5D-70C535C4D7E0}"/>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1600689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3"/>
          <p:cNvSpPr txBox="1">
            <a:spLocks noGrp="1"/>
          </p:cNvSpPr>
          <p:nvPr>
            <p:ph type="title"/>
          </p:nvPr>
        </p:nvSpPr>
        <p:spPr>
          <a:xfrm>
            <a:off x="182880" y="2926080"/>
            <a:ext cx="2743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How To Use</a:t>
            </a:r>
            <a:endParaRPr/>
          </a:p>
          <a:p>
            <a:pPr marL="0" lvl="0" indent="0" algn="ctr" rtl="0">
              <a:spcBef>
                <a:spcPts val="0"/>
              </a:spcBef>
              <a:spcAft>
                <a:spcPts val="0"/>
              </a:spcAft>
              <a:buNone/>
            </a:pPr>
            <a:r>
              <a:rPr lang="en"/>
              <a:t>This Template</a:t>
            </a:r>
            <a:endParaRPr/>
          </a:p>
        </p:txBody>
      </p:sp>
      <p:sp>
        <p:nvSpPr>
          <p:cNvPr id="102" name="Google Shape;102;p13"/>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 a student at Breda University of Applied Sciences studying to become a professional, you are required to provide evidence that demonstrates your professional learning and growth during the block. This template is intended to provide you with a well-structured and </a:t>
            </a:r>
            <a:r>
              <a:rPr lang="en" err="1"/>
              <a:t>organised</a:t>
            </a:r>
            <a:r>
              <a:rPr lang="en"/>
              <a:t> format for doing this effectively. Keep in mind that certain competencies may require you to update your evidence every week, and others may have only be relevant during a particular week or two.</a:t>
            </a:r>
            <a:endParaRPr/>
          </a:p>
          <a:p>
            <a:pPr marL="0" lvl="0" indent="0" algn="l" rtl="0">
              <a:spcBef>
                <a:spcPts val="800"/>
              </a:spcBef>
              <a:spcAft>
                <a:spcPts val="0"/>
              </a:spcAft>
              <a:buNone/>
            </a:pPr>
            <a:endParaRPr/>
          </a:p>
          <a:p>
            <a:pPr marL="0" lvl="0" indent="0" algn="l" rtl="0">
              <a:spcBef>
                <a:spcPts val="800"/>
              </a:spcBef>
              <a:spcAft>
                <a:spcPts val="0"/>
              </a:spcAft>
              <a:buNone/>
            </a:pPr>
            <a:r>
              <a:rPr lang="en"/>
              <a:t>With the evidence you present here teachers should get a clear and comprehensive overview of your progress, how you’ve engaged with feedback, as well as your general attitude and performance as a student and as an aspiring professional developer.</a:t>
            </a:r>
            <a:endParaRPr/>
          </a:p>
          <a:p>
            <a:pPr marL="0" lvl="0" indent="0" algn="l" rtl="0">
              <a:spcBef>
                <a:spcPts val="800"/>
              </a:spcBef>
              <a:spcAft>
                <a:spcPts val="0"/>
              </a:spcAft>
              <a:buNone/>
            </a:pPr>
            <a:endParaRPr/>
          </a:p>
          <a:p>
            <a:pPr marL="0" lvl="0" indent="0" algn="l" rtl="0">
              <a:spcBef>
                <a:spcPts val="800"/>
              </a:spcBef>
              <a:spcAft>
                <a:spcPts val="0"/>
              </a:spcAft>
              <a:buNone/>
            </a:pPr>
            <a:r>
              <a:rPr lang="en"/>
              <a:t>Note that number and size of text boxes and how they are organized on each slide may be modified as needed. It is up to you to decide what layout is most effective for the content you are providing. You may also add slides if needed, but try to be as economical as possible, i.e. quality over quantity. Focus on the things that are the most significant and meaningful.</a:t>
            </a:r>
            <a:endParaRPr/>
          </a:p>
          <a:p>
            <a:pPr marL="0" lvl="0" indent="0" algn="l" rtl="0">
              <a:spcBef>
                <a:spcPts val="800"/>
              </a:spcBef>
              <a:spcAft>
                <a:spcPts val="0"/>
              </a:spcAft>
              <a:buNone/>
            </a:pPr>
            <a:endParaRPr/>
          </a:p>
          <a:p>
            <a:pPr marL="0" lvl="0" indent="0" algn="l" rtl="0">
              <a:spcBef>
                <a:spcPts val="800"/>
              </a:spcBef>
              <a:spcAft>
                <a:spcPts val="800"/>
              </a:spcAft>
              <a:buNone/>
            </a:pPr>
            <a:r>
              <a:rPr lang="en"/>
              <a:t>You are also free to stylise this template to improve the graphic design and visual appeal, but please remember its purpose: to provide evidence of your progress towards becoming a professional developer. Changes should only enhance and extend the information, and may never subtract. I.e. do not delete anything or change the order of things. If in doubt, seek approval from your teachers!</a:t>
            </a:r>
            <a:endParaRPr/>
          </a:p>
        </p:txBody>
      </p:sp>
      <p:pic>
        <p:nvPicPr>
          <p:cNvPr id="1026" name="Picture 2" descr="Artificial intelligence brain">
            <a:extLst>
              <a:ext uri="{FF2B5EF4-FFF2-40B4-BE49-F238E27FC236}">
                <a16:creationId xmlns:a16="http://schemas.microsoft.com/office/drawing/2014/main" id="{31E76062-B307-B28D-6D09-6AB7455F1C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4" y="453863"/>
            <a:ext cx="3102126" cy="16152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6</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2939012"/>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Finish datalab everything up until task 9</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Complete all the evidencing</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Create a Kaggle submission below 50 SMAPE score</a:t>
            </a:r>
          </a:p>
          <a:p>
            <a:pPr marL="27940" lvl="0" indent="0" algn="l" rtl="0">
              <a:spcBef>
                <a:spcPts val="0"/>
              </a:spcBef>
              <a:spcAft>
                <a:spcPts val="0"/>
              </a:spcAft>
              <a:buSzPts val="1000"/>
              <a:buNone/>
            </a:pPr>
            <a:endParaRPr dirty="0"/>
          </a:p>
          <a:p>
            <a:pPr marL="182880" lvl="0" indent="-154940" algn="l" rtl="0">
              <a:spcBef>
                <a:spcPts val="0"/>
              </a:spcBef>
              <a:spcAft>
                <a:spcPts val="0"/>
              </a:spcAft>
              <a:buSzPts val="1000"/>
              <a:buChar char="●"/>
            </a:pPr>
            <a:r>
              <a:rPr lang="en" dirty="0"/>
              <a:t>What have you actually been able to do? </a:t>
            </a:r>
          </a:p>
          <a:p>
            <a:pPr marL="27940" lvl="0" indent="0" algn="l" rtl="0">
              <a:spcBef>
                <a:spcPts val="0"/>
              </a:spcBef>
              <a:spcAft>
                <a:spcPts val="0"/>
              </a:spcAft>
              <a:buSzPts val="1000"/>
              <a:buNone/>
            </a:pPr>
            <a:r>
              <a:rPr lang="en-GB" dirty="0">
                <a:solidFill>
                  <a:schemeClr val="accent5">
                    <a:lumMod val="40000"/>
                    <a:lumOff val="60000"/>
                  </a:schemeClr>
                </a:solidFill>
              </a:rPr>
              <a:t>I</a:t>
            </a:r>
            <a:r>
              <a:rPr lang="en" dirty="0">
                <a:solidFill>
                  <a:schemeClr val="accent5">
                    <a:lumMod val="40000"/>
                    <a:lumOff val="60000"/>
                  </a:schemeClr>
                </a:solidFill>
              </a:rPr>
              <a:t> have finished all of task related to the kaggle submission (the score </a:t>
            </a:r>
            <a:r>
              <a:rPr lang="en-GB" dirty="0">
                <a:solidFill>
                  <a:schemeClr val="accent5">
                    <a:lumMod val="40000"/>
                    <a:lumOff val="60000"/>
                  </a:schemeClr>
                </a:solidFill>
              </a:rPr>
              <a:t>I</a:t>
            </a:r>
            <a:r>
              <a:rPr lang="en" dirty="0">
                <a:solidFill>
                  <a:schemeClr val="accent5">
                    <a:lumMod val="40000"/>
                    <a:lumOff val="60000"/>
                  </a:schemeClr>
                </a:solidFill>
              </a:rPr>
              <a:t> have obtained isn’t satisfying so I’ll work on new iterations after I complete t</a:t>
            </a:r>
            <a:r>
              <a:rPr lang="en-GB" dirty="0">
                <a:solidFill>
                  <a:schemeClr val="accent5">
                    <a:lumMod val="40000"/>
                    <a:lumOff val="60000"/>
                  </a:schemeClr>
                </a:solidFill>
              </a:rPr>
              <a:t>he</a:t>
            </a:r>
            <a:r>
              <a:rPr lang="en" dirty="0">
                <a:solidFill>
                  <a:schemeClr val="accent5">
                    <a:lumMod val="40000"/>
                    <a:lumOff val="60000"/>
                  </a:schemeClr>
                </a:solidFill>
              </a:rPr>
              <a:t> other tasks). I have also been up to date with the work log, however I had some issues with uploading my files to github therefore I have to still work on my hyperlinks. I haven’t yet been done with task 9 and 10, therfore I need to quickly complete them at the start of next week, such that I’ll be able to do reiforcement learning with my group.</a:t>
            </a:r>
          </a:p>
          <a:p>
            <a:pPr marL="27940" lvl="0" indent="0" algn="l" rtl="0">
              <a:spcBef>
                <a:spcPts val="0"/>
              </a:spcBef>
              <a:spcAft>
                <a:spcPts val="0"/>
              </a:spcAft>
              <a:buSzPts val="1000"/>
              <a:buNone/>
            </a:pPr>
            <a:endParaRPr dirty="0">
              <a:solidFill>
                <a:schemeClr val="accent5">
                  <a:lumMod val="40000"/>
                  <a:lumOff val="60000"/>
                </a:schemeClr>
              </a:solidFill>
            </a:endParaRPr>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227" name="Google Shape;227;p26"/>
          <p:cNvSpPr txBox="1">
            <a:spLocks noGrp="1"/>
          </p:cNvSpPr>
          <p:nvPr>
            <p:ph type="body" idx="3"/>
          </p:nvPr>
        </p:nvSpPr>
        <p:spPr>
          <a:xfrm>
            <a:off x="4663450" y="1152698"/>
            <a:ext cx="4297800" cy="16257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How did the week go? </a:t>
            </a:r>
          </a:p>
          <a:p>
            <a:pPr marL="27940" lvl="0" indent="0" algn="l" rtl="0">
              <a:spcBef>
                <a:spcPts val="0"/>
              </a:spcBef>
              <a:spcAft>
                <a:spcPts val="0"/>
              </a:spcAft>
              <a:buSzPts val="1000"/>
              <a:buNone/>
            </a:pPr>
            <a:r>
              <a:rPr lang="en" dirty="0">
                <a:solidFill>
                  <a:schemeClr val="accent5">
                    <a:lumMod val="40000"/>
                    <a:lumOff val="60000"/>
                  </a:schemeClr>
                </a:solidFill>
              </a:rPr>
              <a:t>I was far behind before the week, however after planning out the work I have caught up siginificantly (I am still behind but now it is managable to evidence for the end of the block, and I believe that I will finish up with everything required)</a:t>
            </a:r>
            <a:endParaRPr dirty="0">
              <a:solidFill>
                <a:schemeClr val="accent5">
                  <a:lumMod val="40000"/>
                  <a:lumOff val="60000"/>
                </a:schemeClr>
              </a:solidFill>
            </a:endParaRPr>
          </a:p>
          <a:p>
            <a:pPr marL="182880" lvl="0" indent="-154940" algn="l" rtl="0">
              <a:spcBef>
                <a:spcPts val="0"/>
              </a:spcBef>
              <a:spcAft>
                <a:spcPts val="0"/>
              </a:spcAft>
              <a:buSzPts val="1000"/>
              <a:buChar char="●"/>
            </a:pPr>
            <a:r>
              <a:rPr lang="en" dirty="0"/>
              <a:t>What went well? </a:t>
            </a:r>
          </a:p>
          <a:p>
            <a:pPr marL="27940" lvl="0" indent="0" algn="l" rtl="0">
              <a:spcBef>
                <a:spcPts val="0"/>
              </a:spcBef>
              <a:spcAft>
                <a:spcPts val="0"/>
              </a:spcAft>
              <a:buSzPts val="1000"/>
              <a:buNone/>
            </a:pPr>
            <a:r>
              <a:rPr lang="en" dirty="0">
                <a:solidFill>
                  <a:schemeClr val="accent5">
                    <a:lumMod val="40000"/>
                    <a:lumOff val="60000"/>
                  </a:schemeClr>
                </a:solidFill>
              </a:rPr>
              <a:t>I have uploaded a Kaggle submission with a score below 50.</a:t>
            </a:r>
            <a:endParaRPr dirty="0">
              <a:solidFill>
                <a:schemeClr val="accent5">
                  <a:lumMod val="40000"/>
                  <a:lumOff val="60000"/>
                </a:schemeClr>
              </a:solidFill>
            </a:endParaRPr>
          </a:p>
          <a:p>
            <a:pPr marL="182880" lvl="0" indent="-154940" algn="l" rtl="0">
              <a:spcBef>
                <a:spcPts val="0"/>
              </a:spcBef>
              <a:spcAft>
                <a:spcPts val="0"/>
              </a:spcAft>
              <a:buSzPts val="1000"/>
              <a:buChar char="●"/>
            </a:pPr>
            <a:r>
              <a:rPr lang="en" dirty="0"/>
              <a:t>What didn’t go so well? </a:t>
            </a:r>
          </a:p>
          <a:p>
            <a:pPr marL="27940" lvl="0" indent="0" algn="l" rtl="0">
              <a:spcBef>
                <a:spcPts val="0"/>
              </a:spcBef>
              <a:spcAft>
                <a:spcPts val="0"/>
              </a:spcAft>
              <a:buSzPts val="1000"/>
              <a:buNone/>
            </a:pPr>
            <a:r>
              <a:rPr lang="en" dirty="0">
                <a:solidFill>
                  <a:schemeClr val="accent5">
                    <a:lumMod val="40000"/>
                    <a:lumOff val="60000"/>
                  </a:schemeClr>
                </a:solidFill>
              </a:rPr>
              <a:t>I didn’t finish creating the simulation environments which disables me from continuing the work with my team.</a:t>
            </a:r>
            <a:endParaRPr dirty="0">
              <a:solidFill>
                <a:schemeClr val="accent5">
                  <a:lumMod val="40000"/>
                  <a:lumOff val="60000"/>
                </a:schemeClr>
              </a:solidFill>
            </a:endParaRPr>
          </a:p>
          <a:p>
            <a:pPr marL="182880" indent="-154940"/>
            <a:r>
              <a:rPr lang="en" dirty="0"/>
              <a:t>What did you learn?</a:t>
            </a:r>
          </a:p>
          <a:p>
            <a:pPr marL="27940" indent="0">
              <a:buNone/>
            </a:pPr>
            <a:r>
              <a:rPr lang="en" dirty="0">
                <a:solidFill>
                  <a:schemeClr val="accent5">
                    <a:lumMod val="40000"/>
                    <a:lumOff val="60000"/>
                  </a:schemeClr>
                </a:solidFill>
              </a:rPr>
              <a:t>I have learned how to apply the computer vison operations together with machine learing, and how to implement it into a pipeline to solve a real life problem.</a:t>
            </a:r>
          </a:p>
          <a:p>
            <a:pPr marL="182880" indent="-154940"/>
            <a:r>
              <a:rPr lang="en" dirty="0"/>
              <a:t>How did your efforts in applying iterative critical thinking this week contribute to improving your approach to the project? (ILO 2.6)</a:t>
            </a:r>
          </a:p>
          <a:p>
            <a:pPr marL="27940" indent="0">
              <a:buNone/>
            </a:pPr>
            <a:r>
              <a:rPr lang="en" dirty="0">
                <a:solidFill>
                  <a:schemeClr val="accent5">
                    <a:lumMod val="40000"/>
                    <a:lumOff val="60000"/>
                  </a:schemeClr>
                </a:solidFill>
              </a:rPr>
              <a:t>This week I have significantly iterated the tasks 4-7 such that I could upload a valid submission for task 8.</a:t>
            </a:r>
          </a:p>
          <a:p>
            <a:pPr marL="182880" lvl="0" indent="-154940" algn="l" rtl="0">
              <a:spcBef>
                <a:spcPts val="0"/>
              </a:spcBef>
              <a:spcAft>
                <a:spcPts val="0"/>
              </a:spcAft>
              <a:buSzPts val="1000"/>
              <a:buChar char="●"/>
            </a:pPr>
            <a:r>
              <a:rPr lang="en" dirty="0"/>
              <a:t>What could be added as an Action point looking forward to next week?</a:t>
            </a:r>
          </a:p>
          <a:p>
            <a:pPr marL="27940" lvl="0" indent="0" algn="l" rtl="0">
              <a:spcBef>
                <a:spcPts val="0"/>
              </a:spcBef>
              <a:spcAft>
                <a:spcPts val="0"/>
              </a:spcAft>
              <a:buSzPts val="1000"/>
              <a:buNone/>
            </a:pPr>
            <a:r>
              <a:rPr lang="en" dirty="0">
                <a:solidFill>
                  <a:schemeClr val="accent5">
                    <a:lumMod val="40000"/>
                    <a:lumOff val="60000"/>
                  </a:schemeClr>
                </a:solidFill>
              </a:rPr>
              <a:t>Create simulation enviroment, proceed with reinforcement learning, iterate tasks 4-8 for a better Kaggle submission.</a:t>
            </a:r>
          </a:p>
          <a:p>
            <a:pPr marL="182880" indent="-154940"/>
            <a:endParaRPr lang="en"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6</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1E038109-003F-E4EB-F4BB-C782037CCDB1}"/>
              </a:ext>
            </a:extLst>
          </p:cNvPr>
          <p:cNvSpPr txBox="1"/>
          <p:nvPr/>
        </p:nvSpPr>
        <p:spPr>
          <a:xfrm>
            <a:off x="272473" y="4170218"/>
            <a:ext cx="4170218" cy="430887"/>
          </a:xfrm>
          <a:prstGeom prst="rect">
            <a:avLst/>
          </a:prstGeom>
          <a:noFill/>
        </p:spPr>
        <p:txBody>
          <a:bodyPr wrap="square" rtlCol="0">
            <a:spAutoFit/>
          </a:bodyPr>
          <a:lstStyle/>
          <a:p>
            <a:r>
              <a:rPr lang="en-GB" sz="1100" dirty="0">
                <a:hlinkClick r:id="rId3"/>
              </a:rPr>
              <a:t>Task 4</a:t>
            </a:r>
            <a:r>
              <a:rPr lang="en-GB" sz="1100" dirty="0"/>
              <a:t> </a:t>
            </a:r>
            <a:r>
              <a:rPr lang="en-US" sz="1100" b="0" i="0" u="none" strike="noStrike" dirty="0">
                <a:solidFill>
                  <a:srgbClr val="000000"/>
                </a:solidFill>
                <a:effectLst/>
                <a:latin typeface="Calibri"/>
                <a:hlinkClick r:id="rId4"/>
              </a:rPr>
              <a:t>task 5 training script</a:t>
            </a:r>
            <a:r>
              <a:rPr lang="en-US" sz="1100" dirty="0">
                <a:latin typeface="Calibri"/>
              </a:rPr>
              <a:t> </a:t>
            </a:r>
            <a:r>
              <a:rPr lang="en-US" sz="1100" b="0" i="0" u="none" strike="noStrike" dirty="0">
                <a:solidFill>
                  <a:srgbClr val="000000"/>
                </a:solidFill>
                <a:effectLst/>
                <a:latin typeface="Calibri"/>
                <a:hlinkClick r:id="rId5"/>
              </a:rPr>
              <a:t>task 5 inference script</a:t>
            </a:r>
            <a:r>
              <a:rPr lang="en-US" sz="1100" dirty="0">
                <a:latin typeface="Calibri"/>
              </a:rPr>
              <a:t> </a:t>
            </a:r>
            <a:r>
              <a:rPr lang="en-US" sz="1100" b="0" i="0" u="none" strike="noStrike" dirty="0">
                <a:solidFill>
                  <a:srgbClr val="000000"/>
                </a:solidFill>
                <a:effectLst/>
                <a:latin typeface="Calibri"/>
                <a:hlinkClick r:id="rId6"/>
              </a:rPr>
              <a:t>v3 model</a:t>
            </a:r>
            <a:endParaRPr lang="en-US" sz="1100" b="0" i="0" u="none" strike="noStrike" dirty="0">
              <a:solidFill>
                <a:srgbClr val="000000"/>
              </a:solidFill>
              <a:effectLst/>
              <a:latin typeface="Calibri"/>
            </a:endParaRPr>
          </a:p>
          <a:p>
            <a:r>
              <a:rPr lang="en-GB" sz="1100" dirty="0"/>
              <a:t> </a:t>
            </a:r>
            <a:endParaRPr lang="LID4096" sz="1100" dirty="0"/>
          </a:p>
        </p:txBody>
      </p:sp>
    </p:spTree>
    <p:extLst>
      <p:ext uri="{BB962C8B-B14F-4D97-AF65-F5344CB8AC3E}">
        <p14:creationId xmlns:p14="http://schemas.microsoft.com/office/powerpoint/2010/main" val="24231630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6</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dirty="0">
                <a:highlight>
                  <a:srgbClr val="808000"/>
                </a:highlight>
              </a:rPr>
              <a:t>[Raf Sikkema] (Group member):</a:t>
            </a:r>
            <a:br>
              <a:rPr lang="en" b="1" dirty="0">
                <a:highlight>
                  <a:srgbClr val="808000"/>
                </a:highlight>
              </a:rPr>
            </a:br>
            <a:endParaRPr lang="en" b="1" dirty="0">
              <a:highlight>
                <a:srgbClr val="808000"/>
              </a:highlight>
            </a:endParaRPr>
          </a:p>
          <a:p>
            <a:pPr marL="27940" lvl="0" indent="0" algn="l" rtl="0">
              <a:spcBef>
                <a:spcPts val="0"/>
              </a:spcBef>
              <a:spcAft>
                <a:spcPts val="0"/>
              </a:spcAft>
              <a:buSzPts val="1000"/>
              <a:buNone/>
            </a:pPr>
            <a:r>
              <a:rPr lang="en-GB" dirty="0">
                <a:highlight>
                  <a:srgbClr val="808000"/>
                </a:highlight>
              </a:rPr>
              <a:t>After improving segmentation, I found that the pipeline still performed poorly on smaller plants or those near image edges. The model occasionally missed thin root tips or failed to detect partial roots properly.</a:t>
            </a:r>
          </a:p>
          <a:p>
            <a:pPr marL="27940" lvl="0" indent="0" algn="l" rtl="0">
              <a:spcBef>
                <a:spcPts val="0"/>
              </a:spcBef>
              <a:spcAft>
                <a:spcPts val="0"/>
              </a:spcAft>
              <a:buSzPts val="1000"/>
              <a:buNone/>
            </a:pPr>
            <a:endParaRPr lang="en-GB" dirty="0">
              <a:highlight>
                <a:srgbClr val="808000"/>
              </a:highlight>
            </a:endParaRPr>
          </a:p>
          <a:p>
            <a:pPr marL="27940" lvl="0" indent="0" algn="l" rtl="0">
              <a:spcBef>
                <a:spcPts val="0"/>
              </a:spcBef>
              <a:spcAft>
                <a:spcPts val="0"/>
              </a:spcAft>
              <a:buSzPts val="1000"/>
              <a:buNone/>
            </a:pPr>
            <a:r>
              <a:rPr lang="en-GB" dirty="0">
                <a:highlight>
                  <a:srgbClr val="808000"/>
                </a:highlight>
              </a:rPr>
              <a:t>Solution applied after some consultations:</a:t>
            </a:r>
            <a:br>
              <a:rPr lang="en-GB" dirty="0">
                <a:highlight>
                  <a:srgbClr val="808000"/>
                </a:highlight>
              </a:rPr>
            </a:br>
            <a:br>
              <a:rPr lang="en-GB" dirty="0">
                <a:highlight>
                  <a:srgbClr val="808000"/>
                </a:highlight>
              </a:rPr>
            </a:br>
            <a:r>
              <a:rPr lang="en-GB" dirty="0">
                <a:highlight>
                  <a:srgbClr val="808000"/>
                </a:highlight>
              </a:rPr>
              <a:t>In response, I implemented a dynamic sectioning method to adapt to plant size and location. By adjusting the region of interest and isolating sub-regions for separate analysis, I captured edge cases more effectively. This improved overall consistency and reduced sMAPE error in the final evaluation.</a:t>
            </a:r>
          </a:p>
          <a:p>
            <a:pPr marL="27940" lvl="0" indent="0" algn="l" rtl="0">
              <a:spcBef>
                <a:spcPts val="0"/>
              </a:spcBef>
              <a:spcAft>
                <a:spcPts val="0"/>
              </a:spcAft>
              <a:buSzPts val="1000"/>
              <a:buNone/>
            </a:pPr>
            <a:endParaRPr lang="en-GB" dirty="0">
              <a:highlight>
                <a:srgbClr val="808000"/>
              </a:highlight>
            </a:endParaRPr>
          </a:p>
          <a:p>
            <a:pPr marL="27940" lvl="0" indent="0" algn="l" rtl="0">
              <a:spcBef>
                <a:spcPts val="0"/>
              </a:spcBef>
              <a:spcAft>
                <a:spcPts val="0"/>
              </a:spcAft>
              <a:buSzPts val="1000"/>
              <a:buNone/>
            </a:pPr>
            <a:r>
              <a:rPr lang="en-GB" dirty="0">
                <a:highlight>
                  <a:srgbClr val="808000"/>
                </a:highlight>
              </a:rPr>
              <a:t>Feedback from </a:t>
            </a:r>
            <a:r>
              <a:rPr lang="en-GB" dirty="0" err="1">
                <a:highlight>
                  <a:srgbClr val="808000"/>
                </a:highlight>
              </a:rPr>
              <a:t>Elavendan</a:t>
            </a:r>
            <a:r>
              <a:rPr lang="en-GB" dirty="0">
                <a:highlight>
                  <a:srgbClr val="808000"/>
                </a:highlight>
              </a:rPr>
              <a:t> (Mentor)</a:t>
            </a:r>
          </a:p>
          <a:p>
            <a:pPr marL="27940" lvl="0" indent="0" algn="l" rtl="0">
              <a:spcBef>
                <a:spcPts val="0"/>
              </a:spcBef>
              <a:spcAft>
                <a:spcPts val="0"/>
              </a:spcAft>
              <a:buSzPts val="1000"/>
              <a:buNone/>
            </a:pPr>
            <a:endParaRPr lang="en-GB" dirty="0">
              <a:highlight>
                <a:srgbClr val="808000"/>
              </a:highlight>
            </a:endParaRPr>
          </a:p>
          <a:p>
            <a:pPr marL="27940" lvl="0" indent="0" algn="l" rtl="0">
              <a:spcBef>
                <a:spcPts val="0"/>
              </a:spcBef>
              <a:spcAft>
                <a:spcPts val="0"/>
              </a:spcAft>
              <a:buSzPts val="1000"/>
              <a:buNone/>
            </a:pPr>
            <a:r>
              <a:rPr lang="en-GB" dirty="0">
                <a:highlight>
                  <a:srgbClr val="808000"/>
                </a:highlight>
              </a:rPr>
              <a:t>I should focus on achieving a pipeline with the minimum score on 45 sMAPE and work on the further task.</a:t>
            </a:r>
          </a:p>
          <a:p>
            <a:pPr marL="27940" lvl="0" indent="0" algn="l" rtl="0">
              <a:spcBef>
                <a:spcPts val="0"/>
              </a:spcBef>
              <a:spcAft>
                <a:spcPts val="0"/>
              </a:spcAft>
              <a:buSzPts val="1000"/>
              <a:buNone/>
            </a:pPr>
            <a:endParaRPr lang="en-GB" dirty="0">
              <a:highlight>
                <a:srgbClr val="808000"/>
              </a:highlight>
            </a:endParaRPr>
          </a:p>
          <a:p>
            <a:pPr marL="27940" lvl="0" indent="0" algn="l" rtl="0">
              <a:spcBef>
                <a:spcPts val="0"/>
              </a:spcBef>
              <a:spcAft>
                <a:spcPts val="0"/>
              </a:spcAft>
              <a:buSzPts val="1000"/>
              <a:buNone/>
            </a:pPr>
            <a:r>
              <a:rPr lang="en-GB" dirty="0">
                <a:highlight>
                  <a:srgbClr val="808000"/>
                </a:highlight>
              </a:rPr>
              <a:t>With this approach I am more prone to meeting ILOs for more tasks, without missing out due to over focusing on tasks 5-8</a:t>
            </a:r>
          </a:p>
          <a:p>
            <a:pPr marL="182880" lvl="0" indent="-154940" algn="l" rtl="0">
              <a:spcBef>
                <a:spcPts val="0"/>
              </a:spcBef>
              <a:spcAft>
                <a:spcPts val="0"/>
              </a:spcAft>
              <a:buSzPts val="1000"/>
              <a:buChar char="●"/>
            </a:pPr>
            <a:endParaRPr lang="en-GB" dirty="0"/>
          </a:p>
          <a:p>
            <a:pPr marL="27940" lvl="0" indent="0" algn="l" rtl="0">
              <a:spcBef>
                <a:spcPts val="0"/>
              </a:spcBef>
              <a:spcAft>
                <a:spcPts val="0"/>
              </a:spcAft>
              <a:buSzPts val="1000"/>
              <a:buNone/>
            </a:pPr>
            <a:endParaRPr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6</a:t>
            </a:r>
            <a:endParaRPr/>
          </a:p>
        </p:txBody>
      </p:sp>
      <p:sp>
        <p:nvSpPr>
          <p:cNvPr id="4" name="TextBox 3">
            <a:extLst>
              <a:ext uri="{FF2B5EF4-FFF2-40B4-BE49-F238E27FC236}">
                <a16:creationId xmlns:a16="http://schemas.microsoft.com/office/drawing/2014/main" id="{4AB08CE0-9533-DFE2-D89E-D9E289BD7CD8}"/>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2397875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7</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Reflection</a:t>
            </a:r>
            <a:endParaRPr dirty="0"/>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223243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Complete significant part of reinforcement learning</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Complete all the evidencing</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Create a Kaggle submission below 20 SMAPE score (iterate the previous tasks)</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Create a large portion of the week 8 final presentation</a:t>
            </a:r>
          </a:p>
          <a:p>
            <a:pPr marL="27940" lvl="0" indent="0" algn="l" rtl="0">
              <a:spcBef>
                <a:spcPts val="0"/>
              </a:spcBef>
              <a:spcAft>
                <a:spcPts val="0"/>
              </a:spcAft>
              <a:buSzPts val="1000"/>
              <a:buNone/>
            </a:pPr>
            <a:endParaRPr dirty="0"/>
          </a:p>
          <a:p>
            <a:pPr marL="182880" lvl="0" indent="-154940" algn="l" rtl="0">
              <a:spcBef>
                <a:spcPts val="0"/>
              </a:spcBef>
              <a:spcAft>
                <a:spcPts val="0"/>
              </a:spcAft>
              <a:buSzPts val="1000"/>
              <a:buChar char="●"/>
            </a:pPr>
            <a:r>
              <a:rPr lang="en" dirty="0"/>
              <a:t>What have you actually been able to do? </a:t>
            </a:r>
          </a:p>
          <a:p>
            <a:pPr marL="27940" lvl="0" indent="0" algn="l" rtl="0">
              <a:spcBef>
                <a:spcPts val="0"/>
              </a:spcBef>
              <a:spcAft>
                <a:spcPts val="0"/>
              </a:spcAft>
              <a:buSzPts val="1000"/>
              <a:buNone/>
            </a:pPr>
            <a:r>
              <a:rPr lang="en" dirty="0">
                <a:solidFill>
                  <a:schemeClr val="accent5">
                    <a:lumMod val="40000"/>
                    <a:lumOff val="60000"/>
                  </a:schemeClr>
                </a:solidFill>
              </a:rPr>
              <a:t>I have iterated the computer vision pipeline such that I have reached a score of 13 Smape. I have also done the evidencing of the work log. I have worked on reinforcement learning (made my wrapper and test script for task 9-10, and I have started working on the task 11)</a:t>
            </a:r>
            <a:endParaRPr dirty="0">
              <a:solidFill>
                <a:schemeClr val="accent5">
                  <a:lumMod val="40000"/>
                  <a:lumOff val="60000"/>
                </a:schemeClr>
              </a:solidFill>
            </a:endParaRPr>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7</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C61C36B7-71E5-8347-F2FC-8441C33EF41E}"/>
              </a:ext>
            </a:extLst>
          </p:cNvPr>
          <p:cNvSpPr>
            <a:spLocks noGrp="1"/>
          </p:cNvSpPr>
          <p:nvPr>
            <p:ph type="body" idx="3"/>
          </p:nvPr>
        </p:nvSpPr>
        <p:spPr/>
        <p:txBody>
          <a:bodyPr/>
          <a:lstStyle/>
          <a:p>
            <a:pPr marL="182880" indent="-154940"/>
            <a:r>
              <a:rPr lang="en-US" dirty="0"/>
              <a:t>How did the week go? </a:t>
            </a:r>
          </a:p>
          <a:p>
            <a:pPr marL="27940" indent="0">
              <a:buNone/>
            </a:pPr>
            <a:r>
              <a:rPr lang="en-US" dirty="0">
                <a:solidFill>
                  <a:schemeClr val="accent5">
                    <a:lumMod val="40000"/>
                    <a:lumOff val="60000"/>
                  </a:schemeClr>
                </a:solidFill>
              </a:rPr>
              <a:t>This was the last week of the Kaggle challenge so that was my must. Other than to it went pretty well as I have improved a lot.</a:t>
            </a:r>
          </a:p>
          <a:p>
            <a:pPr marL="182880" indent="-154940"/>
            <a:r>
              <a:rPr lang="en-US" dirty="0"/>
              <a:t>What went well? </a:t>
            </a:r>
          </a:p>
          <a:p>
            <a:pPr marL="27940" indent="0">
              <a:buNone/>
            </a:pPr>
            <a:r>
              <a:rPr lang="en-US" dirty="0">
                <a:solidFill>
                  <a:schemeClr val="accent5">
                    <a:lumMod val="40000"/>
                    <a:lumOff val="60000"/>
                  </a:schemeClr>
                </a:solidFill>
              </a:rPr>
              <a:t>I have improved my Kaggle submissions a lot, and I have started working on the reinforcement learning directly</a:t>
            </a:r>
          </a:p>
          <a:p>
            <a:pPr marL="182880" indent="-154940"/>
            <a:r>
              <a:rPr lang="en-US" dirty="0"/>
              <a:t>What didn’t go so well? </a:t>
            </a:r>
          </a:p>
          <a:p>
            <a:pPr marL="27940" indent="0">
              <a:buNone/>
            </a:pPr>
            <a:r>
              <a:rPr lang="en-US" dirty="0">
                <a:solidFill>
                  <a:schemeClr val="accent5">
                    <a:lumMod val="40000"/>
                    <a:lumOff val="60000"/>
                  </a:schemeClr>
                </a:solidFill>
              </a:rPr>
              <a:t>I haven’t worked on the week 8 presentation at all, so I have to work on that in order to showcase what I did in the CV pipeline. </a:t>
            </a:r>
          </a:p>
          <a:p>
            <a:pPr marL="182880" indent="-154940"/>
            <a:r>
              <a:rPr lang="en-US" dirty="0"/>
              <a:t>What did you learn?</a:t>
            </a:r>
          </a:p>
          <a:p>
            <a:pPr marL="27940" indent="0">
              <a:buNone/>
            </a:pPr>
            <a:r>
              <a:rPr lang="en-US" dirty="0">
                <a:solidFill>
                  <a:schemeClr val="accent5">
                    <a:lumMod val="40000"/>
                    <a:lumOff val="60000"/>
                  </a:schemeClr>
                </a:solidFill>
              </a:rPr>
              <a:t>I have learned how to connect to ClearML and how to integrate the ClearML agent with my script</a:t>
            </a:r>
          </a:p>
          <a:p>
            <a:pPr marL="182880" indent="-154940"/>
            <a:r>
              <a:rPr lang="en-US" dirty="0"/>
              <a:t>How did your efforts in applying iterative critical thinking this week contribute to improving your approach to the project? (ILO 2.6)</a:t>
            </a:r>
          </a:p>
          <a:p>
            <a:pPr marL="27940" indent="0">
              <a:buNone/>
            </a:pPr>
            <a:r>
              <a:rPr lang="en-US" dirty="0">
                <a:solidFill>
                  <a:schemeClr val="accent5">
                    <a:lumMod val="40000"/>
                    <a:lumOff val="60000"/>
                  </a:schemeClr>
                </a:solidFill>
              </a:rPr>
              <a:t>I have added dynamic mask segmentation, as previously it was cutting some of the roots which falsified the predictions</a:t>
            </a:r>
          </a:p>
          <a:p>
            <a:pPr marL="182880" indent="-154940"/>
            <a:r>
              <a:rPr lang="en-US" dirty="0"/>
              <a:t>What could be added as an Action point looking forward to next week?</a:t>
            </a:r>
          </a:p>
          <a:p>
            <a:pPr marL="27940" indent="0">
              <a:buNone/>
            </a:pPr>
            <a:r>
              <a:rPr lang="en-US" dirty="0">
                <a:solidFill>
                  <a:schemeClr val="accent5">
                    <a:lumMod val="40000"/>
                    <a:lumOff val="60000"/>
                  </a:schemeClr>
                </a:solidFill>
              </a:rPr>
              <a:t>Complete the Task 15 presentation, wrap up with reinforcement learning, complete evidencing for the block</a:t>
            </a:r>
          </a:p>
        </p:txBody>
      </p:sp>
      <p:sp>
        <p:nvSpPr>
          <p:cNvPr id="4" name="TextBox 3">
            <a:extLst>
              <a:ext uri="{FF2B5EF4-FFF2-40B4-BE49-F238E27FC236}">
                <a16:creationId xmlns:a16="http://schemas.microsoft.com/office/drawing/2014/main" id="{FB926EB8-C38B-1FC8-DDFE-E05DEFF0C312}"/>
              </a:ext>
            </a:extLst>
          </p:cNvPr>
          <p:cNvSpPr txBox="1"/>
          <p:nvPr/>
        </p:nvSpPr>
        <p:spPr>
          <a:xfrm>
            <a:off x="145930" y="3911600"/>
            <a:ext cx="2712726" cy="1169551"/>
          </a:xfrm>
          <a:prstGeom prst="rect">
            <a:avLst/>
          </a:prstGeom>
          <a:noFill/>
        </p:spPr>
        <p:txBody>
          <a:bodyPr wrap="square" rtlCol="0">
            <a:spAutoFit/>
          </a:bodyPr>
          <a:lstStyle/>
          <a:p>
            <a:pPr lvl="0" algn="l">
              <a:buNone/>
            </a:pPr>
            <a:r>
              <a:rPr lang="en-US" sz="1400" b="0" i="0" u="none" strike="noStrike" dirty="0">
                <a:solidFill>
                  <a:srgbClr val="000000"/>
                </a:solidFill>
                <a:effectLst/>
                <a:latin typeface="Calibri"/>
                <a:hlinkClick r:id="rId3"/>
              </a:rPr>
              <a:t>task 5 training scriptv6</a:t>
            </a:r>
            <a:r>
              <a:rPr lang="en-US" dirty="0">
                <a:latin typeface="Calibri"/>
              </a:rPr>
              <a:t> </a:t>
            </a:r>
            <a:r>
              <a:rPr lang="en-US" sz="1400" b="0" i="0" u="none" strike="noStrike" dirty="0">
                <a:solidFill>
                  <a:srgbClr val="000000"/>
                </a:solidFill>
                <a:effectLst/>
                <a:latin typeface="Calibri"/>
                <a:hlinkClick r:id="rId4"/>
              </a:rPr>
              <a:t>task 5 inference script</a:t>
            </a:r>
            <a:r>
              <a:rPr lang="en-US" dirty="0">
                <a:latin typeface="Calibri"/>
              </a:rPr>
              <a:t> </a:t>
            </a:r>
            <a:r>
              <a:rPr lang="en-US" sz="1400" b="0" i="0" u="none" strike="noStrike" dirty="0">
                <a:solidFill>
                  <a:srgbClr val="000000"/>
                </a:solidFill>
                <a:effectLst/>
                <a:latin typeface="Calibri"/>
                <a:hlinkClick r:id="rId5"/>
              </a:rPr>
              <a:t>v6 model</a:t>
            </a:r>
            <a:endParaRPr lang="en-US" sz="1400" b="0" i="0" u="none" strike="noStrike" dirty="0">
              <a:solidFill>
                <a:srgbClr val="000000"/>
              </a:solidFill>
              <a:effectLst/>
              <a:latin typeface="Calibri"/>
            </a:endParaRPr>
          </a:p>
          <a:p>
            <a:pPr lvl="0" algn="l">
              <a:buNone/>
            </a:pPr>
            <a:r>
              <a:rPr lang="en-GB" sz="1400" b="0" i="0" u="none" strike="noStrike" dirty="0">
                <a:solidFill>
                  <a:srgbClr val="000000"/>
                </a:solidFill>
                <a:effectLst/>
                <a:latin typeface="Calibri"/>
                <a:hlinkClick r:id="rId6"/>
              </a:rPr>
              <a:t>task 8 newest pipe line (more visualizations)</a:t>
            </a:r>
            <a:endParaRPr lang="en-GB" sz="1400" b="0" i="0" u="none" strike="noStrike" dirty="0">
              <a:solidFill>
                <a:srgbClr val="000000"/>
              </a:solidFill>
              <a:effectLst/>
              <a:latin typeface="Calibri"/>
            </a:endParaRPr>
          </a:p>
          <a:p>
            <a:endParaRPr lang="LID4096" dirty="0"/>
          </a:p>
        </p:txBody>
      </p:sp>
      <p:pic>
        <p:nvPicPr>
          <p:cNvPr id="6" name="Picture 5" descr="A computer generated image of a table&#10;&#10;Description automatically generated">
            <a:extLst>
              <a:ext uri="{FF2B5EF4-FFF2-40B4-BE49-F238E27FC236}">
                <a16:creationId xmlns:a16="http://schemas.microsoft.com/office/drawing/2014/main" id="{4A2FCAD6-DF7E-4069-723F-0ADD7D642E61}"/>
              </a:ext>
            </a:extLst>
          </p:cNvPr>
          <p:cNvPicPr>
            <a:picLocks noChangeAspect="1"/>
          </p:cNvPicPr>
          <p:nvPr/>
        </p:nvPicPr>
        <p:blipFill>
          <a:blip r:embed="rId7"/>
          <a:stretch>
            <a:fillRect/>
          </a:stretch>
        </p:blipFill>
        <p:spPr>
          <a:xfrm>
            <a:off x="3156240" y="3778872"/>
            <a:ext cx="1507200" cy="1130400"/>
          </a:xfrm>
          <a:prstGeom prst="rect">
            <a:avLst/>
          </a:prstGeom>
        </p:spPr>
      </p:pic>
    </p:spTree>
    <p:extLst>
      <p:ext uri="{BB962C8B-B14F-4D97-AF65-F5344CB8AC3E}">
        <p14:creationId xmlns:p14="http://schemas.microsoft.com/office/powerpoint/2010/main" val="9025466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7</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GB" b="1" dirty="0">
                <a:highlight>
                  <a:srgbClr val="808000"/>
                </a:highlight>
              </a:rPr>
              <a:t>[Dominik Kasecki]</a:t>
            </a:r>
            <a:r>
              <a:rPr lang="en-GB" dirty="0">
                <a:highlight>
                  <a:srgbClr val="808000"/>
                </a:highlight>
              </a:rPr>
              <a:t> (Peer from another group) Help with my initial root predictions</a:t>
            </a:r>
          </a:p>
          <a:p>
            <a:pPr marL="0" lvl="0" indent="0" algn="l" rtl="0">
              <a:spcBef>
                <a:spcPts val="800"/>
              </a:spcBef>
              <a:spcAft>
                <a:spcPts val="800"/>
              </a:spcAft>
              <a:buNone/>
            </a:pPr>
            <a:r>
              <a:rPr lang="en-GB" dirty="0">
                <a:highlight>
                  <a:srgbClr val="808000"/>
                </a:highlight>
              </a:rPr>
              <a:t>Some roots were partially missing in the predicted masks due to inadequate preprocessing, which impacted the accuracy of root length calculations.</a:t>
            </a:r>
            <a:br>
              <a:rPr lang="en-GB" dirty="0">
                <a:highlight>
                  <a:srgbClr val="808000"/>
                </a:highlight>
              </a:rPr>
            </a:br>
            <a:br>
              <a:rPr lang="en-GB" dirty="0">
                <a:highlight>
                  <a:srgbClr val="808000"/>
                </a:highlight>
              </a:rPr>
            </a:br>
            <a:r>
              <a:rPr lang="en-GB" dirty="0">
                <a:highlight>
                  <a:srgbClr val="808000"/>
                </a:highlight>
              </a:rPr>
              <a:t>Solution:</a:t>
            </a:r>
            <a:br>
              <a:rPr lang="en-GB" dirty="0">
                <a:highlight>
                  <a:srgbClr val="808000"/>
                </a:highlight>
              </a:rPr>
            </a:br>
            <a:r>
              <a:rPr lang="en-GB" dirty="0">
                <a:highlight>
                  <a:srgbClr val="808000"/>
                </a:highlight>
              </a:rPr>
              <a:t>Implemented dynamic mask segmentation and applied morphological operations like dilation and closing to preserve finer root structures. This improved the segmentation consistency and helped reduce false negatives in root detection.</a:t>
            </a:r>
          </a:p>
          <a:p>
            <a:pPr marL="0" lvl="0" indent="0" algn="l" rtl="0">
              <a:spcBef>
                <a:spcPts val="800"/>
              </a:spcBef>
              <a:spcAft>
                <a:spcPts val="800"/>
              </a:spcAft>
              <a:buNone/>
            </a:pPr>
            <a:endParaRPr lang="en-GB"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7</a:t>
            </a:r>
            <a:endParaRPr/>
          </a:p>
        </p:txBody>
      </p:sp>
      <p:sp>
        <p:nvSpPr>
          <p:cNvPr id="4" name="TextBox 3">
            <a:extLst>
              <a:ext uri="{FF2B5EF4-FFF2-40B4-BE49-F238E27FC236}">
                <a16:creationId xmlns:a16="http://schemas.microsoft.com/office/drawing/2014/main" id="{8058A61B-E4F8-64BA-11B4-82E7C0FE3D5C}"/>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6282947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8</a:t>
            </a:r>
            <a:r>
              <a:rPr lang="en"/>
              <a:t> - Log</a:t>
            </a:r>
            <a:endParaRPr/>
          </a:p>
        </p:txBody>
      </p:sp>
      <p:sp>
        <p:nvSpPr>
          <p:cNvPr id="224" name="Google Shape;224;p26"/>
          <p:cNvSpPr txBox="1">
            <a:spLocks noGrp="1"/>
          </p:cNvSpPr>
          <p:nvPr>
            <p:ph type="subTitle" idx="4"/>
          </p:nvPr>
        </p:nvSpPr>
        <p:spPr>
          <a:xfrm>
            <a:off x="4663440" y="758952"/>
            <a:ext cx="42978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Reflection</a:t>
            </a:r>
            <a:endParaRPr/>
          </a:p>
        </p:txBody>
      </p:sp>
      <p:sp>
        <p:nvSpPr>
          <p:cNvPr id="225" name="Google Shape;225;p26"/>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What did you do?</a:t>
            </a:r>
            <a:endParaRPr/>
          </a:p>
        </p:txBody>
      </p:sp>
      <p:sp>
        <p:nvSpPr>
          <p:cNvPr id="226" name="Google Shape;226;p26"/>
          <p:cNvSpPr txBox="1">
            <a:spLocks noGrp="1"/>
          </p:cNvSpPr>
          <p:nvPr>
            <p:ph type="body" idx="2"/>
          </p:nvPr>
        </p:nvSpPr>
        <p:spPr>
          <a:xfrm>
            <a:off x="182875" y="1152697"/>
            <a:ext cx="4294500" cy="2467958"/>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dirty="0"/>
              <a:t>What goal(s) did you set for this week?</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Complete Task 15 presentation</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Complete all the evidencing for the block</a:t>
            </a:r>
          </a:p>
          <a:p>
            <a:pPr marL="656590" lvl="1" indent="-171450">
              <a:lnSpc>
                <a:spcPct val="100000"/>
              </a:lnSpc>
              <a:buFont typeface="Arial" panose="020B0604020202020204" pitchFamily="34" charset="0"/>
              <a:buChar char="•"/>
            </a:pPr>
            <a:r>
              <a:rPr lang="en-GB" dirty="0">
                <a:solidFill>
                  <a:schemeClr val="accent5">
                    <a:lumMod val="40000"/>
                    <a:lumOff val="60000"/>
                  </a:schemeClr>
                </a:solidFill>
              </a:rPr>
              <a:t>Finish all of the reinforcement learning tasks</a:t>
            </a:r>
          </a:p>
          <a:p>
            <a:pPr marL="485140" lvl="1" indent="0">
              <a:lnSpc>
                <a:spcPct val="100000"/>
              </a:lnSpc>
              <a:buNone/>
            </a:pPr>
            <a:endParaRPr dirty="0"/>
          </a:p>
          <a:p>
            <a:pPr marL="182880" lvl="0" indent="-154940" algn="l" rtl="0">
              <a:spcBef>
                <a:spcPts val="0"/>
              </a:spcBef>
              <a:spcAft>
                <a:spcPts val="0"/>
              </a:spcAft>
              <a:buSzPts val="1000"/>
              <a:buChar char="●"/>
            </a:pPr>
            <a:r>
              <a:rPr lang="en" dirty="0"/>
              <a:t>What have you actually been able to do? </a:t>
            </a:r>
          </a:p>
          <a:p>
            <a:pPr marL="27940" lvl="0" indent="0" algn="l" rtl="0">
              <a:spcBef>
                <a:spcPts val="0"/>
              </a:spcBef>
              <a:spcAft>
                <a:spcPts val="0"/>
              </a:spcAft>
              <a:buSzPts val="1000"/>
              <a:buNone/>
            </a:pPr>
            <a:r>
              <a:rPr lang="en" dirty="0">
                <a:solidFill>
                  <a:schemeClr val="accent5">
                    <a:lumMod val="40000"/>
                    <a:lumOff val="60000"/>
                  </a:schemeClr>
                </a:solidFill>
              </a:rPr>
              <a:t>I h</a:t>
            </a:r>
            <a:r>
              <a:rPr lang="en-GB" dirty="0" err="1">
                <a:solidFill>
                  <a:schemeClr val="accent5">
                    <a:lumMod val="40000"/>
                    <a:lumOff val="60000"/>
                  </a:schemeClr>
                </a:solidFill>
              </a:rPr>
              <a:t>av</a:t>
            </a:r>
            <a:r>
              <a:rPr lang="en" dirty="0">
                <a:solidFill>
                  <a:schemeClr val="accent5">
                    <a:lumMod val="40000"/>
                    <a:lumOff val="60000"/>
                  </a:schemeClr>
                </a:solidFill>
              </a:rPr>
              <a:t>e focused on completing the task 15 presentation, as well as all of the evidencing for the work I have already completed in the previous weeks. I haven’t completed all of the reinforcement learning tasks due to time constrains…</a:t>
            </a:r>
            <a:endParaRPr dirty="0"/>
          </a:p>
          <a:p>
            <a:pPr marL="182880" lvl="0" indent="-154940" algn="l" rtl="0">
              <a:spcBef>
                <a:spcPts val="0"/>
              </a:spcBef>
              <a:spcAft>
                <a:spcPts val="0"/>
              </a:spcAft>
              <a:buSzPts val="1000"/>
              <a:buChar char="●"/>
            </a:pPr>
            <a:r>
              <a:rPr lang="en" dirty="0"/>
              <a:t>Showcase the evidence of your progress (production artifacts, short descriptions-links-pictures animated gifs, etc.)</a:t>
            </a:r>
            <a:endParaRPr dirty="0"/>
          </a:p>
        </p:txBody>
      </p:sp>
      <p:sp>
        <p:nvSpPr>
          <p:cNvPr id="228" name="Google Shape;228;p26"/>
          <p:cNvSpPr txBox="1">
            <a:spLocks noGrp="1"/>
          </p:cNvSpPr>
          <p:nvPr>
            <p:ph type="title" idx="6"/>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a:t>
            </a:r>
            <a:r>
              <a:rPr lang="en-NL"/>
              <a:t>2</a:t>
            </a:r>
            <a:endParaRPr/>
          </a:p>
        </p:txBody>
      </p:sp>
      <p:sp>
        <p:nvSpPr>
          <p:cNvPr id="229" name="Google Shape;229;p26"/>
          <p:cNvSpPr txBox="1">
            <a:spLocks noGrp="1"/>
          </p:cNvSpPr>
          <p:nvPr>
            <p:ph type="title" idx="5"/>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8</a:t>
            </a:r>
            <a:endParaRPr/>
          </a:p>
        </p:txBody>
      </p:sp>
      <p:sp>
        <p:nvSpPr>
          <p:cNvPr id="230" name="Google Shape;230;p26"/>
          <p:cNvSpPr/>
          <p:nvPr/>
        </p:nvSpPr>
        <p:spPr>
          <a:xfrm>
            <a:off x="0" y="576072"/>
            <a:ext cx="9144000" cy="915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A9F39D65-C4E1-AFE2-DF5A-85A6D2151577}"/>
              </a:ext>
            </a:extLst>
          </p:cNvPr>
          <p:cNvSpPr>
            <a:spLocks noGrp="1"/>
          </p:cNvSpPr>
          <p:nvPr>
            <p:ph type="body" idx="3"/>
          </p:nvPr>
        </p:nvSpPr>
        <p:spPr/>
        <p:txBody>
          <a:bodyPr/>
          <a:lstStyle/>
          <a:p>
            <a:pPr marL="182880" indent="-154940"/>
            <a:r>
              <a:rPr lang="en-US" dirty="0"/>
              <a:t>How did the week go? </a:t>
            </a:r>
          </a:p>
          <a:p>
            <a:pPr marL="27940" indent="0">
              <a:buNone/>
            </a:pPr>
            <a:r>
              <a:rPr lang="en-US" dirty="0">
                <a:solidFill>
                  <a:schemeClr val="accent5">
                    <a:lumMod val="40000"/>
                    <a:lumOff val="60000"/>
                  </a:schemeClr>
                </a:solidFill>
              </a:rPr>
              <a:t>This was the last week of the block, so as always it was one of the most intense ones. I was focused on evidencing the work that I have already completed to obtain the points for ILOs I deserve and tried doing as much work left out after that.</a:t>
            </a:r>
          </a:p>
          <a:p>
            <a:pPr marL="182880" indent="-154940"/>
            <a:r>
              <a:rPr lang="en-US" dirty="0"/>
              <a:t>What went well? </a:t>
            </a:r>
          </a:p>
          <a:p>
            <a:pPr marL="27940" indent="0">
              <a:buNone/>
            </a:pPr>
            <a:r>
              <a:rPr lang="en-US" dirty="0">
                <a:solidFill>
                  <a:schemeClr val="accent5">
                    <a:lumMod val="40000"/>
                    <a:lumOff val="60000"/>
                  </a:schemeClr>
                </a:solidFill>
              </a:rPr>
              <a:t>I have delivered a presentation I am satisfied with, which covered all of the relevant topics regarding my project.</a:t>
            </a:r>
          </a:p>
          <a:p>
            <a:pPr marL="182880" indent="-154940"/>
            <a:r>
              <a:rPr lang="en-US" dirty="0"/>
              <a:t>What didn’t go so well?</a:t>
            </a:r>
          </a:p>
          <a:p>
            <a:pPr marL="27940" indent="0">
              <a:buNone/>
            </a:pPr>
            <a:r>
              <a:rPr lang="en-US" dirty="0">
                <a:solidFill>
                  <a:schemeClr val="accent5">
                    <a:lumMod val="40000"/>
                    <a:lumOff val="60000"/>
                  </a:schemeClr>
                </a:solidFill>
              </a:rPr>
              <a:t>I haven’t completed all of the Reinforcement Learning and robotics, tasks so I will not be able to get full marks for that.</a:t>
            </a:r>
            <a:r>
              <a:rPr lang="en-US" dirty="0"/>
              <a:t> </a:t>
            </a:r>
            <a:endParaRPr lang="en-US" dirty="0">
              <a:solidFill>
                <a:srgbClr val="4285F4"/>
              </a:solidFill>
            </a:endParaRPr>
          </a:p>
          <a:p>
            <a:pPr marL="182880" indent="-154940"/>
            <a:r>
              <a:rPr lang="en-US" dirty="0"/>
              <a:t>What did you learn?</a:t>
            </a:r>
          </a:p>
          <a:p>
            <a:pPr marL="27940" indent="0">
              <a:buNone/>
            </a:pPr>
            <a:r>
              <a:rPr lang="en-US" dirty="0">
                <a:solidFill>
                  <a:schemeClr val="accent5">
                    <a:lumMod val="40000"/>
                    <a:lumOff val="60000"/>
                  </a:schemeClr>
                </a:solidFill>
              </a:rPr>
              <a:t>During the final presentations I have learned about the approaches of my peers, and it was interesting to see how it differs, and what I have missed out on in my solutions.</a:t>
            </a:r>
          </a:p>
          <a:p>
            <a:pPr marL="182880" indent="-154940"/>
            <a:r>
              <a:rPr lang="en-US" dirty="0"/>
              <a:t>How did your efforts in applying iterative critical thinking this week contribute to improving your approach to the project? (ILO 2.6)</a:t>
            </a:r>
          </a:p>
          <a:p>
            <a:pPr marL="27940" indent="0">
              <a:buNone/>
            </a:pPr>
            <a:r>
              <a:rPr lang="en-US" dirty="0">
                <a:solidFill>
                  <a:schemeClr val="accent5">
                    <a:lumMod val="40000"/>
                    <a:lumOff val="60000"/>
                  </a:schemeClr>
                </a:solidFill>
              </a:rPr>
              <a:t>I have thoroughly explained the iterations of my pipeline in the final presentation, which has reinforced the iterative thinking I have been focusing on throughout this block.</a:t>
            </a:r>
            <a:endParaRPr lang="en-US" dirty="0">
              <a:solidFill>
                <a:srgbClr val="4285F4"/>
              </a:solidFill>
            </a:endParaRPr>
          </a:p>
          <a:p>
            <a:pPr marL="182880" indent="-154940"/>
            <a:r>
              <a:rPr lang="en-US" dirty="0"/>
              <a:t>What could be added as an Action point looking forward to next week?</a:t>
            </a:r>
          </a:p>
          <a:p>
            <a:pPr marL="27940" indent="0">
              <a:buNone/>
            </a:pPr>
            <a:r>
              <a:rPr lang="en-US" dirty="0">
                <a:solidFill>
                  <a:schemeClr val="accent5">
                    <a:lumMod val="40000"/>
                    <a:lumOff val="60000"/>
                  </a:schemeClr>
                </a:solidFill>
              </a:rPr>
              <a:t>For the next Block I would like to evidence from the start so I have more time for work, and the work is balanced throughout the block.</a:t>
            </a:r>
          </a:p>
        </p:txBody>
      </p:sp>
      <p:sp>
        <p:nvSpPr>
          <p:cNvPr id="2" name="TextBox 1">
            <a:extLst>
              <a:ext uri="{FF2B5EF4-FFF2-40B4-BE49-F238E27FC236}">
                <a16:creationId xmlns:a16="http://schemas.microsoft.com/office/drawing/2014/main" id="{7D0C2AF1-8C86-DA9C-D352-4FB88A64D23D}"/>
              </a:ext>
            </a:extLst>
          </p:cNvPr>
          <p:cNvSpPr txBox="1"/>
          <p:nvPr/>
        </p:nvSpPr>
        <p:spPr>
          <a:xfrm>
            <a:off x="240145" y="3713018"/>
            <a:ext cx="4184073" cy="738664"/>
          </a:xfrm>
          <a:prstGeom prst="rect">
            <a:avLst/>
          </a:prstGeom>
          <a:noFill/>
        </p:spPr>
        <p:txBody>
          <a:bodyPr wrap="square" rtlCol="0">
            <a:spAutoFit/>
          </a:bodyPr>
          <a:lstStyle/>
          <a:p>
            <a:pPr lvl="0">
              <a:buNone/>
            </a:pPr>
            <a:r>
              <a:rPr lang="en-US" sz="1400" dirty="0">
                <a:effectLst/>
                <a:latin typeface="Calibri"/>
                <a:hlinkClick r:id="rId3"/>
              </a:rPr>
              <a:t>Task 15 (Presentation recording)</a:t>
            </a:r>
            <a:endParaRPr lang="en-US" sz="1400" dirty="0">
              <a:effectLst/>
              <a:latin typeface="Calibri"/>
            </a:endParaRPr>
          </a:p>
          <a:p>
            <a:pPr lvl="0">
              <a:buNone/>
            </a:pPr>
            <a:r>
              <a:rPr lang="en-US" sz="1400" dirty="0">
                <a:effectLst/>
                <a:latin typeface="Calibri"/>
                <a:hlinkClick r:id="rId4"/>
              </a:rPr>
              <a:t>Task 15 (Presentation slides)</a:t>
            </a:r>
            <a:endParaRPr lang="en-US" sz="1400" dirty="0">
              <a:effectLst/>
              <a:latin typeface="Calibri"/>
            </a:endParaRPr>
          </a:p>
          <a:p>
            <a:endParaRPr lang="LID4096" dirty="0"/>
          </a:p>
        </p:txBody>
      </p:sp>
    </p:spTree>
    <p:extLst>
      <p:ext uri="{BB962C8B-B14F-4D97-AF65-F5344CB8AC3E}">
        <p14:creationId xmlns:p14="http://schemas.microsoft.com/office/powerpoint/2010/main" val="42682021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Week </a:t>
            </a:r>
            <a:r>
              <a:rPr lang="en-NL"/>
              <a:t>8</a:t>
            </a:r>
            <a:r>
              <a:rPr lang="en"/>
              <a:t> - Feedback</a:t>
            </a:r>
            <a:endParaRPr/>
          </a:p>
        </p:txBody>
      </p:sp>
      <p:sp>
        <p:nvSpPr>
          <p:cNvPr id="238" name="Google Shape;238;p27"/>
          <p:cNvSpPr txBox="1">
            <a:spLocks noGrp="1"/>
          </p:cNvSpPr>
          <p:nvPr>
            <p:ph type="subTitle" idx="1"/>
          </p:nvPr>
        </p:nvSpPr>
        <p:spPr>
          <a:xfrm>
            <a:off x="186167" y="758952"/>
            <a:ext cx="4294500" cy="3939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Team, individual, peer, workshop feedback</a:t>
            </a:r>
            <a:endParaRPr/>
          </a:p>
        </p:txBody>
      </p:sp>
      <p:sp>
        <p:nvSpPr>
          <p:cNvPr id="239" name="Google Shape;239;p27"/>
          <p:cNvSpPr txBox="1">
            <a:spLocks noGrp="1"/>
          </p:cNvSpPr>
          <p:nvPr>
            <p:ph type="body" idx="2"/>
          </p:nvPr>
        </p:nvSpPr>
        <p:spPr>
          <a:xfrm>
            <a:off x="182875" y="1152697"/>
            <a:ext cx="4294500" cy="3812400"/>
          </a:xfrm>
          <a:prstGeom prst="rect">
            <a:avLst/>
          </a:prstGeom>
        </p:spPr>
        <p:txBody>
          <a:bodyPr spcFirstLastPara="1" wrap="square" lIns="91425" tIns="91425" rIns="91425" bIns="91425" anchor="t" anchorCtr="0">
            <a:noAutofit/>
          </a:bodyPr>
          <a:lstStyle/>
          <a:p>
            <a:pPr marL="182880" lvl="0" indent="-154940" algn="l" rtl="0">
              <a:spcBef>
                <a:spcPts val="0"/>
              </a:spcBef>
              <a:spcAft>
                <a:spcPts val="0"/>
              </a:spcAft>
              <a:buSzPts val="1000"/>
              <a:buChar char="●"/>
            </a:pPr>
            <a:r>
              <a:rPr lang="en" b="1" dirty="0">
                <a:highlight>
                  <a:srgbClr val="808000"/>
                </a:highlight>
              </a:rPr>
              <a:t>[Denys Bespalko]</a:t>
            </a:r>
            <a:r>
              <a:rPr lang="en" dirty="0">
                <a:highlight>
                  <a:srgbClr val="808000"/>
                </a:highlight>
              </a:rPr>
              <a:t> (Group member) practicing for the task 15 presentation.</a:t>
            </a:r>
            <a:endParaRPr dirty="0">
              <a:highlight>
                <a:srgbClr val="808000"/>
              </a:highlight>
            </a:endParaRPr>
          </a:p>
          <a:p>
            <a:pPr marL="0" lvl="0" indent="0" algn="l" rtl="0">
              <a:spcBef>
                <a:spcPts val="800"/>
              </a:spcBef>
              <a:spcAft>
                <a:spcPts val="800"/>
              </a:spcAft>
              <a:buNone/>
            </a:pPr>
            <a:r>
              <a:rPr lang="en-GB" dirty="0">
                <a:highlight>
                  <a:srgbClr val="808000"/>
                </a:highlight>
              </a:rPr>
              <a:t>During practice, my teammate mentioned that I was speaking too quickly, especially when going over metric results. They found it hard to keep track of what the numbers meant.</a:t>
            </a:r>
          </a:p>
          <a:p>
            <a:pPr marL="0" lvl="0" indent="0" algn="l" rtl="0">
              <a:spcBef>
                <a:spcPts val="800"/>
              </a:spcBef>
              <a:spcAft>
                <a:spcPts val="800"/>
              </a:spcAft>
              <a:buNone/>
            </a:pPr>
            <a:r>
              <a:rPr lang="en-GB" dirty="0">
                <a:highlight>
                  <a:srgbClr val="808000"/>
                </a:highlight>
              </a:rPr>
              <a:t>Solution:</a:t>
            </a:r>
            <a:br>
              <a:rPr lang="en-GB" dirty="0">
                <a:highlight>
                  <a:srgbClr val="808000"/>
                </a:highlight>
              </a:rPr>
            </a:br>
            <a:r>
              <a:rPr lang="en-GB" dirty="0">
                <a:highlight>
                  <a:srgbClr val="808000"/>
                </a:highlight>
              </a:rPr>
              <a:t>For the next run, I slowed down when presenting evaluation metrics like F1 and sMAPE. I briefly explained what each metric shows and added simple labels to the slide to make it clearer.</a:t>
            </a:r>
            <a:br>
              <a:rPr lang="en-GB" dirty="0">
                <a:highlight>
                  <a:srgbClr val="808000"/>
                </a:highlight>
              </a:rPr>
            </a:br>
            <a:br>
              <a:rPr lang="en-GB" dirty="0">
                <a:highlight>
                  <a:srgbClr val="808000"/>
                </a:highlight>
              </a:rPr>
            </a:br>
            <a:r>
              <a:rPr lang="en-GB" dirty="0">
                <a:highlight>
                  <a:srgbClr val="808000"/>
                </a:highlight>
              </a:rPr>
              <a:t>I believe that it helped me presenting better in the final presentation</a:t>
            </a:r>
            <a:br>
              <a:rPr lang="en-GB" dirty="0"/>
            </a:br>
            <a:endParaRPr lang="en-GB" dirty="0"/>
          </a:p>
        </p:txBody>
      </p:sp>
      <p:sp>
        <p:nvSpPr>
          <p:cNvPr id="240" name="Google Shape;240;p27"/>
          <p:cNvSpPr txBox="1">
            <a:spLocks noGrp="1"/>
          </p:cNvSpPr>
          <p:nvPr>
            <p:ph type="title" idx="4"/>
          </p:nvPr>
        </p:nvSpPr>
        <p:spPr>
          <a:xfrm>
            <a:off x="7068300" y="165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NL"/>
              <a:t>2</a:t>
            </a:r>
            <a:endParaRPr/>
          </a:p>
        </p:txBody>
      </p:sp>
      <p:sp>
        <p:nvSpPr>
          <p:cNvPr id="241" name="Google Shape;241;p27"/>
          <p:cNvSpPr txBox="1">
            <a:spLocks noGrp="1"/>
          </p:cNvSpPr>
          <p:nvPr>
            <p:ph type="title" idx="3"/>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8</a:t>
            </a:r>
            <a:endParaRPr/>
          </a:p>
        </p:txBody>
      </p:sp>
      <p:sp>
        <p:nvSpPr>
          <p:cNvPr id="4" name="TextBox 3">
            <a:extLst>
              <a:ext uri="{FF2B5EF4-FFF2-40B4-BE49-F238E27FC236}">
                <a16:creationId xmlns:a16="http://schemas.microsoft.com/office/drawing/2014/main" id="{E4C397CE-AA8E-75FA-B537-08E4745DD9B7}"/>
              </a:ext>
            </a:extLst>
          </p:cNvPr>
          <p:cNvSpPr txBox="1"/>
          <p:nvPr/>
        </p:nvSpPr>
        <p:spPr>
          <a:xfrm>
            <a:off x="6549885" y="4713633"/>
            <a:ext cx="2496587" cy="25391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dirty="0">
                <a:hlinkClick r:id="rId3"/>
              </a:rPr>
              <a:t>Click for feedback delivery techniques!</a:t>
            </a:r>
          </a:p>
        </p:txBody>
      </p:sp>
    </p:spTree>
    <p:extLst>
      <p:ext uri="{BB962C8B-B14F-4D97-AF65-F5344CB8AC3E}">
        <p14:creationId xmlns:p14="http://schemas.microsoft.com/office/powerpoint/2010/main" val="36579777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8"/>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NL" sz="6000"/>
              <a:t>C</a:t>
            </a:r>
            <a:endParaRPr sz="6000"/>
          </a:p>
        </p:txBody>
      </p:sp>
      <p:sp>
        <p:nvSpPr>
          <p:cNvPr id="357" name="Google Shape;357;p38"/>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a:t>
            </a:r>
            <a:endParaRPr/>
          </a:p>
          <a:p>
            <a:pPr marL="0" lvl="0" indent="0" algn="ctr" rtl="0">
              <a:spcBef>
                <a:spcPts val="0"/>
              </a:spcBef>
              <a:spcAft>
                <a:spcPts val="0"/>
              </a:spcAft>
              <a:buNone/>
            </a:pPr>
            <a:r>
              <a:rPr lang="en"/>
              <a:t>Intended Learning Outcomes</a:t>
            </a:r>
            <a:endParaRPr sz="3000"/>
          </a:p>
        </p:txBody>
      </p:sp>
      <p:sp>
        <p:nvSpPr>
          <p:cNvPr id="358" name="Google Shape;358;p38"/>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a:solidFill>
                  <a:srgbClr val="999999"/>
                </a:solidFill>
                <a:latin typeface="Roboto"/>
                <a:ea typeface="Roboto"/>
                <a:cs typeface="Roboto"/>
                <a:sym typeface="Roboto"/>
              </a:rPr>
              <a:t>C</a:t>
            </a:r>
            <a:endParaRPr sz="40000">
              <a:solidFill>
                <a:srgbClr val="999999"/>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US" dirty="0"/>
              <a:t>1</a:t>
            </a:r>
            <a:endParaRPr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Professional practice</a:t>
            </a:r>
            <a:endParaRPr dirty="0"/>
          </a:p>
        </p:txBody>
      </p:sp>
      <p:sp>
        <p:nvSpPr>
          <p:cNvPr id="365" name="Google Shape;365;p39"/>
          <p:cNvSpPr txBox="1">
            <a:spLocks noGrp="1"/>
          </p:cNvSpPr>
          <p:nvPr>
            <p:ph type="subTitle" idx="2"/>
          </p:nvPr>
        </p:nvSpPr>
        <p:spPr>
          <a:xfrm>
            <a:off x="2735580" y="3353563"/>
            <a:ext cx="5951220" cy="685800"/>
          </a:xfrm>
          <a:prstGeom prst="rect">
            <a:avLst/>
          </a:prstGeom>
        </p:spPr>
        <p:txBody>
          <a:bodyPr spcFirstLastPara="1" wrap="square" lIns="91425" tIns="91425" rIns="91425" bIns="91425" anchor="ctr" anchorCtr="0">
            <a:noAutofit/>
          </a:bodyPr>
          <a:lstStyle/>
          <a:p>
            <a:pPr marL="0" indent="0"/>
            <a:r>
              <a:rPr lang="en-US" dirty="0"/>
              <a:t> The student can collaborate (internationally) in multidisciplinary teams with different levels of knowledge in the field of data use and applications. They can set up and execute projects in collaboration with stakeholders and team members. They can act as a sounding board in discussions with team members, customers, users and experts. They strive for a good balance between input of their own vision and additional expertise of others. They are able to lead a team. </a:t>
            </a:r>
            <a:endParaRPr lang="en"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sym typeface="Roboto"/>
              </a:rPr>
              <a:t>1</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23482643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2">
          <a:extLst>
            <a:ext uri="{FF2B5EF4-FFF2-40B4-BE49-F238E27FC236}">
              <a16:creationId xmlns:a16="http://schemas.microsoft.com/office/drawing/2014/main" id="{8DB14712-ADEB-638B-C0F6-C0BF3322A643}"/>
            </a:ext>
          </a:extLst>
        </p:cNvPr>
        <p:cNvGrpSpPr/>
        <p:nvPr/>
      </p:nvGrpSpPr>
      <p:grpSpPr>
        <a:xfrm>
          <a:off x="0" y="0"/>
          <a:ext cx="0" cy="0"/>
          <a:chOff x="0" y="0"/>
          <a:chExt cx="0" cy="0"/>
        </a:xfrm>
      </p:grpSpPr>
      <p:sp>
        <p:nvSpPr>
          <p:cNvPr id="363" name="Google Shape;363;p39">
            <a:extLst>
              <a:ext uri="{FF2B5EF4-FFF2-40B4-BE49-F238E27FC236}">
                <a16:creationId xmlns:a16="http://schemas.microsoft.com/office/drawing/2014/main" id="{87AEFD07-F90C-32F5-A1EE-FDD7DEF6E981}"/>
              </a:ext>
            </a:extLst>
          </p:cNvPr>
          <p:cNvSpPr txBox="1">
            <a:spLocks noGrp="1"/>
          </p:cNvSpPr>
          <p:nvPr>
            <p:ph type="ctrTitle"/>
          </p:nvPr>
        </p:nvSpPr>
        <p:spPr>
          <a:xfrm>
            <a:off x="1271076" y="1028387"/>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Retake notes</a:t>
            </a:r>
            <a:endParaRPr dirty="0"/>
          </a:p>
        </p:txBody>
      </p:sp>
      <p:sp>
        <p:nvSpPr>
          <p:cNvPr id="365" name="Google Shape;365;p39">
            <a:extLst>
              <a:ext uri="{FF2B5EF4-FFF2-40B4-BE49-F238E27FC236}">
                <a16:creationId xmlns:a16="http://schemas.microsoft.com/office/drawing/2014/main" id="{EA679DF7-80EE-E64E-6203-92158712FE0F}"/>
              </a:ext>
            </a:extLst>
          </p:cNvPr>
          <p:cNvSpPr txBox="1">
            <a:spLocks noGrp="1"/>
          </p:cNvSpPr>
          <p:nvPr>
            <p:ph type="subTitle" idx="2"/>
          </p:nvPr>
        </p:nvSpPr>
        <p:spPr>
          <a:xfrm>
            <a:off x="1720656" y="2461099"/>
            <a:ext cx="5951220" cy="685800"/>
          </a:xfrm>
          <a:prstGeom prst="rect">
            <a:avLst/>
          </a:prstGeom>
        </p:spPr>
        <p:txBody>
          <a:bodyPr spcFirstLastPara="1" wrap="square" lIns="91425" tIns="91425" rIns="91425" bIns="91425" anchor="ctr" anchorCtr="0">
            <a:noAutofit/>
          </a:bodyPr>
          <a:lstStyle/>
          <a:p>
            <a:pPr marL="0" indent="0" algn="l"/>
            <a:r>
              <a:rPr lang="en-GB" dirty="0">
                <a:highlight>
                  <a:srgbClr val="808000"/>
                </a:highlight>
              </a:rPr>
              <a:t>I have mostly changed the ILO 8 (PID controller as well as some updates on reinforcement learning. I have also updated the reflection sections in Section B (which I have briefly mentioned in ILO 2.6), of the learning log, which I all highlighted in Yellow.</a:t>
            </a:r>
          </a:p>
          <a:p>
            <a:pPr marL="0" indent="0" algn="l"/>
            <a:endParaRPr lang="en" dirty="0"/>
          </a:p>
        </p:txBody>
      </p:sp>
      <p:sp>
        <p:nvSpPr>
          <p:cNvPr id="366" name="Google Shape;366;p39">
            <a:extLst>
              <a:ext uri="{FF2B5EF4-FFF2-40B4-BE49-F238E27FC236}">
                <a16:creationId xmlns:a16="http://schemas.microsoft.com/office/drawing/2014/main" id="{733BE315-643D-F327-8992-6613E1CF690C}"/>
              </a:ext>
            </a:extLst>
          </p:cNvPr>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17172358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1</a:t>
            </a:r>
            <a:endParaRPr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6" name="Google Shape;396;p42"/>
          <p:cNvSpPr txBox="1">
            <a:spLocks noGrp="1"/>
          </p:cNvSpPr>
          <p:nvPr>
            <p:ph type="title" idx="3"/>
          </p:nvPr>
        </p:nvSpPr>
        <p:spPr>
          <a:xfrm>
            <a:off x="2049461" y="0"/>
            <a:ext cx="4901465" cy="576000"/>
          </a:xfrm>
          <a:prstGeom prst="rect">
            <a:avLst/>
          </a:prstGeom>
        </p:spPr>
        <p:txBody>
          <a:bodyPr spcFirstLastPara="1" wrap="square" lIns="91425" tIns="91425" rIns="91425" bIns="91425" anchor="ctr" anchorCtr="0">
            <a:noAutofit/>
          </a:bodyPr>
          <a:lstStyle/>
          <a:p>
            <a:pPr marL="0" indent="0"/>
            <a:r>
              <a:rPr lang="en-US" sz="1050" dirty="0"/>
              <a:t>The student can collaborate (internationally) in multidisciplinary teams with different levels of knowledge in the field of data use and applications. </a:t>
            </a:r>
            <a:endParaRPr lang="en-GB" dirty="0"/>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1.6</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Presentation. The student demonstrates the ability to convert project findings into a coherent and structured presentation. The student is able to communicate the project findings in a professional manner adapted to the audience. </a:t>
            </a:r>
            <a:endParaRPr lang="en-US">
              <a:solidFill>
                <a:schemeClr val="bg1"/>
              </a:solidFill>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Professional practice</a:t>
            </a:r>
            <a:endParaRPr sz="900" dirty="0"/>
          </a:p>
        </p:txBody>
      </p:sp>
      <p:graphicFrame>
        <p:nvGraphicFramePr>
          <p:cNvPr id="4" name="Table 3">
            <a:extLst>
              <a:ext uri="{FF2B5EF4-FFF2-40B4-BE49-F238E27FC236}">
                <a16:creationId xmlns:a16="http://schemas.microsoft.com/office/drawing/2014/main" id="{256A7454-DE29-3E1C-19A8-314763A74F68}"/>
              </a:ext>
            </a:extLst>
          </p:cNvPr>
          <p:cNvGraphicFramePr>
            <a:graphicFrameLocks noGrp="1"/>
          </p:cNvGraphicFramePr>
          <p:nvPr>
            <p:extLst>
              <p:ext uri="{D42A27DB-BD31-4B8C-83A1-F6EECF244321}">
                <p14:modId xmlns:p14="http://schemas.microsoft.com/office/powerpoint/2010/main" val="4129915759"/>
              </p:ext>
            </p:extLst>
          </p:nvPr>
        </p:nvGraphicFramePr>
        <p:xfrm>
          <a:off x="-1" y="1072444"/>
          <a:ext cx="9143998" cy="4067956"/>
        </p:xfrm>
        <a:graphic>
          <a:graphicData uri="http://schemas.openxmlformats.org/drawingml/2006/table">
            <a:tbl>
              <a:tblPr bandRow="1">
                <a:tableStyleId>{764D4AE7-FFBC-431D-9275-528F30A785D3}</a:tableStyleId>
              </a:tblPr>
              <a:tblGrid>
                <a:gridCol w="1367934">
                  <a:extLst>
                    <a:ext uri="{9D8B030D-6E8A-4147-A177-3AD203B41FA5}">
                      <a16:colId xmlns:a16="http://schemas.microsoft.com/office/drawing/2014/main" val="205694777"/>
                    </a:ext>
                  </a:extLst>
                </a:gridCol>
                <a:gridCol w="1785271">
                  <a:extLst>
                    <a:ext uri="{9D8B030D-6E8A-4147-A177-3AD203B41FA5}">
                      <a16:colId xmlns:a16="http://schemas.microsoft.com/office/drawing/2014/main" val="904924263"/>
                    </a:ext>
                  </a:extLst>
                </a:gridCol>
                <a:gridCol w="1432947">
                  <a:extLst>
                    <a:ext uri="{9D8B030D-6E8A-4147-A177-3AD203B41FA5}">
                      <a16:colId xmlns:a16="http://schemas.microsoft.com/office/drawing/2014/main" val="2458404524"/>
                    </a:ext>
                  </a:extLst>
                </a:gridCol>
                <a:gridCol w="1519282">
                  <a:extLst>
                    <a:ext uri="{9D8B030D-6E8A-4147-A177-3AD203B41FA5}">
                      <a16:colId xmlns:a16="http://schemas.microsoft.com/office/drawing/2014/main" val="3745962258"/>
                    </a:ext>
                  </a:extLst>
                </a:gridCol>
                <a:gridCol w="1519282">
                  <a:extLst>
                    <a:ext uri="{9D8B030D-6E8A-4147-A177-3AD203B41FA5}">
                      <a16:colId xmlns:a16="http://schemas.microsoft.com/office/drawing/2014/main" val="3393615098"/>
                    </a:ext>
                  </a:extLst>
                </a:gridCol>
                <a:gridCol w="1519282">
                  <a:extLst>
                    <a:ext uri="{9D8B030D-6E8A-4147-A177-3AD203B41FA5}">
                      <a16:colId xmlns:a16="http://schemas.microsoft.com/office/drawing/2014/main" val="48314096"/>
                    </a:ext>
                  </a:extLst>
                </a:gridCol>
              </a:tblGrid>
              <a:tr h="201783">
                <a:tc>
                  <a:txBody>
                    <a:bodyPr/>
                    <a:lstStyle/>
                    <a:p>
                      <a:pPr algn="ctr" fontAlgn="ctr"/>
                      <a:r>
                        <a:rPr lang="en-US" sz="900" b="1" dirty="0">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A: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B: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C: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D: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E: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3588725752"/>
                  </a:ext>
                </a:extLst>
              </a:tr>
              <a:tr h="1945192">
                <a:tc>
                  <a:txBody>
                    <a:bodyPr/>
                    <a:lstStyle/>
                    <a:p>
                      <a:pPr rtl="0" fontAlgn="t"/>
                      <a:r>
                        <a:rPr lang="en-US" sz="900" dirty="0">
                          <a:effectLst/>
                          <a:latin typeface="Calibri"/>
                        </a:rPr>
                        <a:t>Student submitted a complete learning log, work log and self-assessment rubric.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fontAlgn="t"/>
                      <a:r>
                        <a:rPr lang="en-US" sz="900" dirty="0">
                          <a:effectLst/>
                          <a:latin typeface="Calibri"/>
                        </a:rPr>
                        <a:t>The student creates well-designed slides where all content is easy to read, and visual elements such as tables, figures, and images are clear and appropriately sized. The student avoids excessive text, ensuring slides are concise and focused. Proper citations are included when needed on individual slides, and each slide has a clear title and is numbered for reference. Plots are presented with properly labeled axes, and images are of suitable resolution for clarity.</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fontAlgn="t"/>
                      <a:r>
                        <a:rPr lang="en-US" sz="900" dirty="0">
                          <a:effectLst/>
                          <a:latin typeface="Calibri"/>
                        </a:rPr>
                        <a:t>The student demonstrates thorough preparation, starts on time, adheres to the time limit, and delivers a well-paced and complete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fontAlgn="t"/>
                      <a:r>
                        <a:rPr lang="en-US" sz="900" dirty="0">
                          <a:effectLst/>
                          <a:latin typeface="Calibri"/>
                        </a:rPr>
                        <a:t>The student responds to questions clearly and accurately, demonstrating a solid understanding of the topic and providing thoughtful, well-reasoned answers.</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fontAlgn="t"/>
                      <a:r>
                        <a:rPr lang="en-US" sz="900" dirty="0">
                          <a:effectLst/>
                          <a:latin typeface="Calibri"/>
                        </a:rPr>
                        <a:t>The student delivers the presentation confidently, maintaining eye contact, using clear language, and engaging the audience throughout.</a:t>
                      </a:r>
                      <a:br>
                        <a:rPr lang="en-US" sz="900" dirty="0">
                          <a:effectLst/>
                          <a:latin typeface="Calibri"/>
                        </a:rPr>
                      </a:br>
                      <a:br>
                        <a:rPr lang="en-US" sz="900" dirty="0">
                          <a:effectLst/>
                          <a:latin typeface="Calibri"/>
                        </a:rPr>
                      </a:br>
                      <a:endParaRPr lang="en-US" sz="900" dirty="0">
                        <a:effectLst/>
                        <a:latin typeface="Calibri"/>
                      </a:endParaRP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fontAlgn="t"/>
                      <a:r>
                        <a:rPr lang="en-US" sz="900" dirty="0">
                          <a:effectLst/>
                          <a:latin typeface="Calibri"/>
                        </a:rPr>
                        <a:t>The student organizes the presentation logically, ensuring that the problem, approach, and results are easy to follow and well-explained.</a:t>
                      </a:r>
                      <a:br>
                        <a:rPr lang="en-US" sz="900" dirty="0">
                          <a:effectLst/>
                          <a:latin typeface="Calibri"/>
                        </a:rPr>
                      </a:br>
                      <a:br>
                        <a:rPr lang="en-US" sz="900" dirty="0">
                          <a:effectLst/>
                          <a:latin typeface="Calibri"/>
                        </a:rPr>
                      </a:br>
                      <a:endParaRPr lang="en-US" sz="900" dirty="0">
                        <a:effectLst/>
                        <a:latin typeface="Calibri"/>
                      </a:endParaRP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3476331080"/>
                  </a:ext>
                </a:extLst>
              </a:tr>
              <a:tr h="1920981">
                <a:tc>
                  <a:txBody>
                    <a:bodyPr/>
                    <a:lstStyle/>
                    <a:p>
                      <a:pPr lvl="0">
                        <a:buNone/>
                      </a:pPr>
                      <a:r>
                        <a:rPr lang="en-GB" sz="800" dirty="0"/>
                        <a:t>The student submitted a comprehensive learning log, </a:t>
                      </a:r>
                      <a:r>
                        <a:rPr lang="en-GB" sz="800" dirty="0">
                          <a:hlinkClick r:id="rId3"/>
                        </a:rPr>
                        <a:t>work log</a:t>
                      </a:r>
                      <a:r>
                        <a:rPr lang="en-GB" sz="800" dirty="0"/>
                        <a:t>, and </a:t>
                      </a:r>
                      <a:r>
                        <a:rPr lang="en-GB" sz="800" dirty="0">
                          <a:hlinkClick r:id="rId4"/>
                        </a:rPr>
                        <a:t>self-assessment rubric</a:t>
                      </a:r>
                      <a:r>
                        <a:rPr lang="en-GB" sz="800" dirty="0"/>
                        <a:t>, documenting progress and reflections throughout the block. Additionally, the student presented their findings during the </a:t>
                      </a:r>
                      <a:r>
                        <a:rPr lang="en-GB" sz="800" dirty="0">
                          <a:hlinkClick r:id="rId5"/>
                        </a:rPr>
                        <a:t>final block presentation</a:t>
                      </a:r>
                      <a:r>
                        <a:rPr lang="en-GB" sz="800" dirty="0"/>
                        <a:t>, providing clear evidence of their work and outcomes.</a:t>
                      </a:r>
                    </a:p>
                    <a:p>
                      <a:pPr lvl="0">
                        <a:buNone/>
                      </a:pPr>
                      <a:endParaRPr lang="en-GB" sz="800" dirty="0">
                        <a:effectLst/>
                        <a:latin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800" dirty="0">
                          <a:effectLst/>
                          <a:latin typeface="Calibri"/>
                          <a:hlinkClick r:id="rId6"/>
                        </a:rPr>
                        <a:t>Task 15 (Presentation slides)</a:t>
                      </a:r>
                      <a:endParaRPr lang="en-US" sz="800" dirty="0">
                        <a:effectLst/>
                        <a:latin typeface="Calibri"/>
                      </a:endParaRPr>
                    </a:p>
                    <a:p>
                      <a:pPr lvl="0">
                        <a:buNone/>
                      </a:pPr>
                      <a:endParaRPr lang="en-US" sz="8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lvl="0">
                        <a:buNone/>
                      </a:pPr>
                      <a:r>
                        <a:rPr lang="en-US" sz="900" dirty="0">
                          <a:effectLst/>
                          <a:latin typeface="Calibri"/>
                        </a:rPr>
                        <a:t>As observed in the recording of my presentation, I have designed a relevant presentation with clearly numbered sections, with appropriate images and representative figure, plots (e.g. training process of my inference model) , and mask examples. </a:t>
                      </a:r>
                    </a:p>
                    <a:p>
                      <a:pPr lvl="0">
                        <a:buNone/>
                      </a:pPr>
                      <a:endParaRPr lang="en-US" sz="900" dirty="0">
                        <a:effectLst/>
                        <a:latin typeface="Calibri"/>
                      </a:endParaRPr>
                    </a:p>
                    <a:p>
                      <a:pPr lvl="0">
                        <a:buNone/>
                      </a:pPr>
                      <a:r>
                        <a:rPr lang="en-US" sz="900" dirty="0">
                          <a:effectLst/>
                          <a:latin typeface="Calibri"/>
                          <a:hlinkClick r:id="rId5"/>
                        </a:rPr>
                        <a:t>Task 15 (Presentation recording)</a:t>
                      </a:r>
                      <a:endParaRPr lang="en-US" sz="900" dirty="0">
                        <a:effectLst/>
                        <a:latin typeface="Calibri"/>
                      </a:endParaRPr>
                    </a:p>
                    <a:p>
                      <a:pPr lvl="0">
                        <a:buNone/>
                      </a:pPr>
                      <a:r>
                        <a:rPr lang="en-US" sz="900" dirty="0">
                          <a:effectLst/>
                          <a:latin typeface="Calibri"/>
                          <a:hlinkClick r:id="rId6"/>
                        </a:rPr>
                        <a:t>Task 15 (Presentation slides)</a:t>
                      </a:r>
                      <a:endParaRPr lang="en-US" sz="9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buNone/>
                      </a:pPr>
                      <a:r>
                        <a:rPr lang="en-US" sz="900" dirty="0">
                          <a:effectLst/>
                          <a:latin typeface="Calibri"/>
                        </a:rPr>
                        <a:t>I have delivered a presentation which was exactly 15 minutes long. And distributed sections of the presentation equally over that time frame, as it can be observed on my recording. </a:t>
                      </a:r>
                    </a:p>
                    <a:p>
                      <a:pPr lvl="0">
                        <a:buNone/>
                      </a:pPr>
                      <a:endParaRPr lang="en-US" sz="900" dirty="0">
                        <a:effectLst/>
                        <a:latin typeface="Calibri"/>
                      </a:endParaRPr>
                    </a:p>
                    <a:p>
                      <a:pPr lvl="0">
                        <a:buNone/>
                      </a:pPr>
                      <a:endParaRPr lang="en-US" sz="900" dirty="0">
                        <a:effectLst/>
                        <a:latin typeface="Calibri"/>
                      </a:endParaRPr>
                    </a:p>
                    <a:p>
                      <a:pPr lvl="0">
                        <a:buNone/>
                      </a:pPr>
                      <a:r>
                        <a:rPr lang="en-US" sz="900" dirty="0">
                          <a:effectLst/>
                          <a:latin typeface="Calibri"/>
                          <a:hlinkClick r:id="rId5"/>
                        </a:rPr>
                        <a:t>Task 15 (Presentation recording)</a:t>
                      </a:r>
                      <a:endParaRPr lang="en-US" sz="900" dirty="0">
                        <a:effectLst/>
                        <a:latin typeface="Calibri"/>
                      </a:endParaRPr>
                    </a:p>
                    <a:p>
                      <a:pPr lvl="0">
                        <a:buNone/>
                      </a:pPr>
                      <a:r>
                        <a:rPr lang="en-US" sz="900" dirty="0">
                          <a:effectLst/>
                          <a:latin typeface="Calibri"/>
                          <a:hlinkClick r:id="rId6"/>
                        </a:rPr>
                        <a:t>Task 15 (Presentation slides)</a:t>
                      </a:r>
                      <a:endParaRPr lang="en-US" sz="900" dirty="0">
                        <a:effectLst/>
                        <a:latin typeface="Calibri"/>
                      </a:endParaRPr>
                    </a:p>
                    <a:p>
                      <a:pPr lvl="0">
                        <a:buNone/>
                      </a:pPr>
                      <a:endParaRPr lang="en-US" sz="9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lvl="0">
                        <a:buNone/>
                      </a:pPr>
                      <a:r>
                        <a:rPr lang="en-US" sz="800" dirty="0">
                          <a:effectLst/>
                          <a:latin typeface="Calibri"/>
                        </a:rPr>
                        <a:t>I have answered a question regarding the issues with the OT2 model and how I will plan to implement it, as well as if I think if it should be a good approach to average out starting points to address the issue, I have discussed at 13:40 of my recording (lateral roots).</a:t>
                      </a:r>
                    </a:p>
                    <a:p>
                      <a:pPr lvl="0">
                        <a:buNone/>
                      </a:pPr>
                      <a:r>
                        <a:rPr lang="en-US" sz="800" dirty="0">
                          <a:effectLst/>
                          <a:latin typeface="Calibri"/>
                        </a:rPr>
                        <a:t>There are no questions recorded, I was in Elavendan’s group (and he has heard me saying that) </a:t>
                      </a:r>
                    </a:p>
                    <a:p>
                      <a:pPr lvl="0">
                        <a:buNone/>
                      </a:pPr>
                      <a:r>
                        <a:rPr lang="en-US" sz="800" dirty="0">
                          <a:effectLst/>
                          <a:latin typeface="Calibri"/>
                          <a:hlinkClick r:id="rId5"/>
                        </a:rPr>
                        <a:t>Task 15 (Presentation recording)</a:t>
                      </a:r>
                      <a:endParaRPr lang="en-US" sz="800" dirty="0">
                        <a:effectLst/>
                        <a:latin typeface="Calibri"/>
                      </a:endParaRPr>
                    </a:p>
                    <a:p>
                      <a:pPr lvl="0">
                        <a:buNone/>
                      </a:pPr>
                      <a:r>
                        <a:rPr lang="en-US" sz="800" dirty="0">
                          <a:effectLst/>
                          <a:latin typeface="Calibri"/>
                          <a:hlinkClick r:id="rId6"/>
                        </a:rPr>
                        <a:t>Task 15 (Presentation slides)</a:t>
                      </a:r>
                      <a:endParaRPr lang="en-US" sz="800" dirty="0">
                        <a:effectLst/>
                        <a:latin typeface="Calibri"/>
                      </a:endParaRPr>
                    </a:p>
                    <a:p>
                      <a:pPr lvl="0">
                        <a:buNone/>
                      </a:pPr>
                      <a:endParaRPr lang="en-US" sz="9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buNone/>
                      </a:pPr>
                      <a:r>
                        <a:rPr lang="en-US" sz="800" dirty="0">
                          <a:effectLst/>
                          <a:latin typeface="Calibri"/>
                        </a:rPr>
                        <a:t>As you can see in the recording, I was speaking directly to the audience, having my notes as a reference point for a well-paced approach. I have used a simple yet understandable language and tried to engaged my audience with specific examples of challenges and though processes I have faced.</a:t>
                      </a:r>
                    </a:p>
                    <a:p>
                      <a:pPr lvl="0">
                        <a:buNone/>
                      </a:pPr>
                      <a:endParaRPr lang="en-US" sz="800" dirty="0">
                        <a:effectLst/>
                        <a:latin typeface="Calibri"/>
                      </a:endParaRPr>
                    </a:p>
                    <a:p>
                      <a:pPr lvl="0">
                        <a:buNone/>
                      </a:pPr>
                      <a:r>
                        <a:rPr lang="en-US" sz="800" dirty="0">
                          <a:effectLst/>
                          <a:latin typeface="Calibri"/>
                          <a:hlinkClick r:id="rId5"/>
                        </a:rPr>
                        <a:t>Task 15 (Presentation recording)</a:t>
                      </a:r>
                      <a:endParaRPr lang="en-US" sz="800" dirty="0">
                        <a:effectLst/>
                        <a:latin typeface="Calibri"/>
                      </a:endParaRPr>
                    </a:p>
                    <a:p>
                      <a:pPr lvl="0">
                        <a:buNone/>
                      </a:pPr>
                      <a:r>
                        <a:rPr lang="en-US" sz="800" dirty="0">
                          <a:effectLst/>
                          <a:latin typeface="Calibri"/>
                          <a:hlinkClick r:id="rId6"/>
                        </a:rPr>
                        <a:t>Task 15 (Presentation slides)</a:t>
                      </a:r>
                      <a:endParaRPr lang="en-US" sz="800" dirty="0">
                        <a:effectLst/>
                        <a:latin typeface="Calibri"/>
                      </a:endParaRPr>
                    </a:p>
                    <a:p>
                      <a:pPr lvl="0">
                        <a:buNone/>
                      </a:pPr>
                      <a:endParaRPr lang="en-US" sz="8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lvl="0">
                        <a:buNone/>
                      </a:pPr>
                      <a:r>
                        <a:rPr lang="en-US" sz="800" dirty="0">
                          <a:effectLst/>
                          <a:latin typeface="Calibri"/>
                        </a:rPr>
                        <a:t>I have divided my presentation into clear sections: Problem definition, Proposed solution, Results and Evaluation, Error Analysis and CV pipeline (Including 3 iterations), Assumptions, Limitations, and further steps, ensuring the presentation adheres logically and is well understandable to the audience.</a:t>
                      </a:r>
                    </a:p>
                    <a:p>
                      <a:pPr lvl="0">
                        <a:buNone/>
                      </a:pPr>
                      <a:endParaRPr lang="en-US" sz="800" dirty="0">
                        <a:effectLst/>
                        <a:latin typeface="Calibri"/>
                      </a:endParaRPr>
                    </a:p>
                    <a:p>
                      <a:pPr lvl="0">
                        <a:buNone/>
                      </a:pPr>
                      <a:r>
                        <a:rPr lang="en-US" sz="800" dirty="0">
                          <a:effectLst/>
                          <a:latin typeface="Calibri"/>
                          <a:hlinkClick r:id="rId5"/>
                        </a:rPr>
                        <a:t>Task 15 (Presentation recording)</a:t>
                      </a:r>
                      <a:endParaRPr lang="en-US" sz="800" dirty="0">
                        <a:effectLst/>
                        <a:latin typeface="Calibri"/>
                      </a:endParaRPr>
                    </a:p>
                    <a:p>
                      <a:pPr lvl="0">
                        <a:buNone/>
                      </a:pPr>
                      <a:r>
                        <a:rPr lang="en-US" sz="800" dirty="0">
                          <a:effectLst/>
                          <a:latin typeface="Calibri"/>
                          <a:hlinkClick r:id="rId6"/>
                        </a:rPr>
                        <a:t>Task 15 (Presentation slides)</a:t>
                      </a:r>
                      <a:endParaRPr lang="en-US" sz="800" dirty="0">
                        <a:effectLst/>
                        <a:latin typeface="Calibri"/>
                      </a:endParaRPr>
                    </a:p>
                    <a:p>
                      <a:pPr lvl="0">
                        <a:buNone/>
                      </a:pPr>
                      <a:endParaRPr lang="en-US" sz="8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1316923841"/>
                  </a:ext>
                </a:extLst>
              </a:tr>
            </a:tbl>
          </a:graphicData>
        </a:graphic>
      </p:graphicFrame>
    </p:spTree>
    <p:extLst>
      <p:ext uri="{BB962C8B-B14F-4D97-AF65-F5344CB8AC3E}">
        <p14:creationId xmlns:p14="http://schemas.microsoft.com/office/powerpoint/2010/main" val="2921549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274320" y="308799"/>
            <a:ext cx="2560200" cy="15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Learning Log</a:t>
            </a:r>
            <a:endParaRPr/>
          </a:p>
          <a:p>
            <a:pPr marL="0" lvl="0" indent="0" algn="ctr" rtl="0">
              <a:spcBef>
                <a:spcPts val="0"/>
              </a:spcBef>
              <a:spcAft>
                <a:spcPts val="0"/>
              </a:spcAft>
              <a:buNone/>
            </a:pPr>
            <a:r>
              <a:rPr lang="en"/>
              <a:t>Structure</a:t>
            </a:r>
            <a:endParaRPr/>
          </a:p>
        </p:txBody>
      </p:sp>
      <p:sp>
        <p:nvSpPr>
          <p:cNvPr id="109" name="Google Shape;109;p14"/>
          <p:cNvSpPr txBox="1">
            <a:spLocks noGrp="1"/>
          </p:cNvSpPr>
          <p:nvPr>
            <p:ph type="subTitle" idx="1"/>
          </p:nvPr>
        </p:nvSpPr>
        <p:spPr>
          <a:xfrm>
            <a:off x="274320" y="1860700"/>
            <a:ext cx="2560200" cy="301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Section A</a:t>
            </a:r>
            <a:endParaRPr sz="1400"/>
          </a:p>
          <a:p>
            <a:pPr marL="182880" lvl="0" indent="-180340" algn="l" rtl="0">
              <a:spcBef>
                <a:spcPts val="0"/>
              </a:spcBef>
              <a:spcAft>
                <a:spcPts val="0"/>
              </a:spcAft>
              <a:buSzPts val="1400"/>
              <a:buChar char="●"/>
            </a:pPr>
            <a:r>
              <a:rPr lang="en" sz="1400"/>
              <a:t>Starting this block</a:t>
            </a:r>
            <a:endParaRPr sz="1400"/>
          </a:p>
          <a:p>
            <a:pPr marL="182880" lvl="0" indent="-180340" algn="l" rtl="0">
              <a:spcBef>
                <a:spcPts val="0"/>
              </a:spcBef>
              <a:spcAft>
                <a:spcPts val="0"/>
              </a:spcAft>
              <a:buSzPts val="1400"/>
              <a:buChar char="●"/>
            </a:pPr>
            <a:r>
              <a:rPr lang="en" sz="1400"/>
              <a:t>Goals</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Section B </a:t>
            </a:r>
            <a:endParaRPr sz="1400"/>
          </a:p>
          <a:p>
            <a:pPr marL="182880" lvl="0" indent="-180340" algn="l" rtl="0">
              <a:spcBef>
                <a:spcPts val="0"/>
              </a:spcBef>
              <a:spcAft>
                <a:spcPts val="0"/>
              </a:spcAft>
              <a:buSzPts val="1400"/>
              <a:buChar char="●"/>
            </a:pPr>
            <a:r>
              <a:rPr lang="en" sz="1400"/>
              <a:t>ILO section</a:t>
            </a:r>
            <a:endParaRPr sz="1400"/>
          </a:p>
          <a:p>
            <a:pPr marL="182880" lvl="0" indent="-180340" algn="l" rtl="0">
              <a:spcBef>
                <a:spcPts val="0"/>
              </a:spcBef>
              <a:spcAft>
                <a:spcPts val="0"/>
              </a:spcAft>
              <a:buSzPts val="1400"/>
              <a:buChar char="●"/>
            </a:pPr>
            <a:r>
              <a:rPr lang="en" sz="1400"/>
              <a:t>Week log section</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Section C</a:t>
            </a:r>
            <a:endParaRPr sz="1400"/>
          </a:p>
          <a:p>
            <a:pPr marL="182880" lvl="0" indent="-180340" algn="l" rtl="0">
              <a:spcBef>
                <a:spcPts val="0"/>
              </a:spcBef>
              <a:spcAft>
                <a:spcPts val="0"/>
              </a:spcAft>
              <a:buSzPts val="1400"/>
              <a:buChar char="●"/>
            </a:pPr>
            <a:r>
              <a:rPr lang="en" sz="1400"/>
              <a:t>Block reflection</a:t>
            </a:r>
            <a:endParaRPr sz="1400"/>
          </a:p>
        </p:txBody>
      </p:sp>
      <p:sp>
        <p:nvSpPr>
          <p:cNvPr id="110" name="Google Shape;110;p14"/>
          <p:cNvSpPr txBox="1">
            <a:spLocks noGrp="1"/>
          </p:cNvSpPr>
          <p:nvPr>
            <p:ph type="body" idx="2"/>
          </p:nvPr>
        </p:nvSpPr>
        <p:spPr>
          <a:xfrm>
            <a:off x="3383280" y="274320"/>
            <a:ext cx="5486400" cy="45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b="1" u="sng"/>
              <a:t>Section A - My Plan		</a:t>
            </a:r>
            <a:r>
              <a:rPr lang="en" i="1"/>
              <a:t>Must be completed in </a:t>
            </a:r>
            <a:r>
              <a:rPr lang="en" i="1" u="sng"/>
              <a:t>week 1</a:t>
            </a:r>
            <a:endParaRPr i="1" u="sng"/>
          </a:p>
          <a:p>
            <a:pPr marL="0" lvl="0" indent="0" algn="l" rtl="0">
              <a:spcBef>
                <a:spcPts val="800"/>
              </a:spcBef>
              <a:spcAft>
                <a:spcPts val="0"/>
              </a:spcAft>
              <a:buNone/>
            </a:pPr>
            <a:r>
              <a:rPr lang="en"/>
              <a:t>Your plan describes your goals for the block. Starting with where you are right now, where do you want to be at the end of the block? I.e. what role(s) will you take responsibility for, and how will you demonstrate progress relevant to the ILOs for this block? What tasks and deliverables are best aligned with your role and the project brief?</a:t>
            </a:r>
            <a:endParaRPr/>
          </a:p>
          <a:p>
            <a:pPr marL="0" lvl="0" indent="0" algn="l" rtl="0">
              <a:spcBef>
                <a:spcPts val="800"/>
              </a:spcBef>
              <a:spcAft>
                <a:spcPts val="0"/>
              </a:spcAft>
              <a:buNone/>
            </a:pPr>
            <a:r>
              <a:rPr lang="en" sz="1200" b="1" u="sng"/>
              <a:t>Section B - ILO’s		</a:t>
            </a:r>
            <a:r>
              <a:rPr lang="en" i="1"/>
              <a:t>Must be completed in </a:t>
            </a:r>
            <a:r>
              <a:rPr lang="en" i="1" u="sng"/>
              <a:t>week 8</a:t>
            </a:r>
            <a:r>
              <a:rPr lang="en" i="1"/>
              <a:t>, but should be updated </a:t>
            </a:r>
            <a:r>
              <a:rPr lang="en" i="1" u="sng"/>
              <a:t>regularly</a:t>
            </a:r>
            <a:endParaRPr i="1" u="sng"/>
          </a:p>
          <a:p>
            <a:pPr marL="0" lvl="0" indent="0" algn="l" rtl="0">
              <a:spcBef>
                <a:spcPts val="800"/>
              </a:spcBef>
              <a:spcAft>
                <a:spcPts val="0"/>
              </a:spcAft>
              <a:buNone/>
            </a:pPr>
            <a:r>
              <a:rPr lang="en"/>
              <a:t>This is where you link your evidence to each of the Intended Learning Outcomes of this block.</a:t>
            </a:r>
            <a:endParaRPr/>
          </a:p>
          <a:p>
            <a:pPr marL="0" lvl="0" indent="0" algn="l" rtl="0">
              <a:spcBef>
                <a:spcPts val="800"/>
              </a:spcBef>
              <a:spcAft>
                <a:spcPts val="0"/>
              </a:spcAft>
              <a:buNone/>
            </a:pPr>
            <a:r>
              <a:rPr lang="en" sz="1200" b="1" u="sng"/>
              <a:t>Section C - Weekly Log	</a:t>
            </a:r>
            <a:r>
              <a:rPr lang="en" i="1"/>
              <a:t>Must be updated </a:t>
            </a:r>
            <a:r>
              <a:rPr lang="en" i="1" u="sng"/>
              <a:t>every week</a:t>
            </a:r>
            <a:endParaRPr i="1" u="sng"/>
          </a:p>
          <a:p>
            <a:pPr marL="0" lvl="0" indent="0" algn="l" rtl="0">
              <a:spcBef>
                <a:spcPts val="800"/>
              </a:spcBef>
              <a:spcAft>
                <a:spcPts val="0"/>
              </a:spcAft>
              <a:buNone/>
            </a:pPr>
            <a:r>
              <a:rPr lang="en"/>
              <a:t>This is simply a log (journal) of what you do each day, and what you learn from it. It is your responsibility to update this regularly and frequently. Be sure to include working links to any specific evidence you are referencing (and make sure that you share your docs with the teaching team). Note: some of the required information may be captured in production documents such as your work log or peer reviews. </a:t>
            </a:r>
            <a:endParaRPr/>
          </a:p>
          <a:p>
            <a:pPr marL="0" lvl="0" indent="0" algn="l" rtl="0">
              <a:spcBef>
                <a:spcPts val="800"/>
              </a:spcBef>
              <a:spcAft>
                <a:spcPts val="0"/>
              </a:spcAft>
              <a:buNone/>
            </a:pPr>
            <a:r>
              <a:rPr lang="en"/>
              <a:t>In such cases, you simply need to provide links to those artifacts and may include any explanatory comment or reflection you feel is appropriate. </a:t>
            </a:r>
            <a:endParaRPr/>
          </a:p>
          <a:p>
            <a:pPr marL="0" lvl="0" indent="0" algn="l" rtl="0">
              <a:spcBef>
                <a:spcPts val="800"/>
              </a:spcBef>
              <a:spcAft>
                <a:spcPts val="0"/>
              </a:spcAft>
              <a:buNone/>
            </a:pPr>
            <a:r>
              <a:rPr lang="en"/>
              <a:t>(Some reflection is almost always a good idea as it provides the foundation for Section C.)</a:t>
            </a:r>
            <a:endParaRPr/>
          </a:p>
          <a:p>
            <a:pPr marL="0" lvl="0" indent="0" algn="l" rtl="0">
              <a:spcBef>
                <a:spcPts val="800"/>
              </a:spcBef>
              <a:spcAft>
                <a:spcPts val="0"/>
              </a:spcAft>
              <a:buNone/>
            </a:pPr>
            <a:r>
              <a:rPr lang="en" sz="1200" b="1" u="sng"/>
              <a:t>Section D - Reflection	</a:t>
            </a:r>
            <a:r>
              <a:rPr lang="en" i="1"/>
              <a:t>Must be completed in </a:t>
            </a:r>
            <a:r>
              <a:rPr lang="en" i="1" u="sng"/>
              <a:t>week 8</a:t>
            </a:r>
            <a:endParaRPr i="1" u="sng"/>
          </a:p>
          <a:p>
            <a:pPr marL="0" lvl="0" indent="0" algn="l" rtl="0">
              <a:spcBef>
                <a:spcPts val="800"/>
              </a:spcBef>
              <a:spcAft>
                <a:spcPts val="800"/>
              </a:spcAft>
              <a:buNone/>
            </a:pPr>
            <a:r>
              <a:rPr lang="en"/>
              <a:t>Summative reflection on your progress during the block including a critical assessment of everything you did and learned during the block. This is a comprehensive review of everything recorded in Section B, evaluated against the goals and planning laid out in Section A.</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a:t>
            </a:r>
            <a:r>
              <a:rPr lang="en-US" dirty="0"/>
              <a:t>2</a:t>
            </a:r>
            <a:endParaRPr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Personal development &amp; </a:t>
            </a:r>
            <a:br>
              <a:rPr lang="en-US" dirty="0"/>
            </a:br>
            <a:r>
              <a:rPr lang="en-US" dirty="0"/>
              <a:t>Academic practice</a:t>
            </a:r>
            <a:endParaRPr dirty="0"/>
          </a:p>
        </p:txBody>
      </p:sp>
      <p:sp>
        <p:nvSpPr>
          <p:cNvPr id="365" name="Google Shape;365;p39"/>
          <p:cNvSpPr txBox="1">
            <a:spLocks noGrp="1"/>
          </p:cNvSpPr>
          <p:nvPr>
            <p:ph type="subTitle" idx="2"/>
          </p:nvPr>
        </p:nvSpPr>
        <p:spPr>
          <a:xfrm>
            <a:off x="2827020" y="3353563"/>
            <a:ext cx="5859780" cy="685800"/>
          </a:xfrm>
          <a:prstGeom prst="rect">
            <a:avLst/>
          </a:prstGeom>
        </p:spPr>
        <p:txBody>
          <a:bodyPr spcFirstLastPara="1" wrap="square" lIns="91425" tIns="91425" rIns="91425" bIns="91425" anchor="ctr" anchorCtr="0">
            <a:noAutofit/>
          </a:bodyPr>
          <a:lstStyle/>
          <a:p>
            <a:pPr marL="0" indent="0"/>
            <a:r>
              <a:rPr lang="en-US" dirty="0"/>
              <a:t>The student applies relevant (research) methods and techniques in combination with relevant and adequate argumentation. They can reflect on (business) processes and their role in them, both theoretically and practically, by constantly evaluating their own actions and adapting them with input from others. They can translate the result of the reflection into concrete personal learning objectives. </a:t>
            </a:r>
            <a:endParaRPr lang="en"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sym typeface="Roboto"/>
              </a:rPr>
              <a:t>2</a:t>
            </a:r>
            <a:endParaRPr sz="40000" dirty="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40545050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a:t>
            </a:r>
            <a:r>
              <a:rPr lang="en-US" dirty="0"/>
              <a:t>2</a:t>
            </a:r>
            <a:endParaRPr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pPr marL="0" indent="0"/>
            <a:r>
              <a:rPr lang="en-US" sz="1050" dirty="0"/>
              <a:t>The student can reflect on (business) processes and their role in them, both theoretically and practically, by constantly evaluating their own actions and adapting them with input from others. They can translate the result of the reflection into concrete personal learning objectives. </a:t>
            </a:r>
            <a:endParaRPr lang="en-GB" dirty="0"/>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2.6</a:t>
            </a:r>
            <a:endParaRPr dirty="0"/>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Critical Thinking. The student is able to apply critical thinking skills during the block on the project and the learning experience. </a:t>
            </a:r>
            <a:endParaRPr lang="en-US" b="1">
              <a:solidFill>
                <a:schemeClr val="bg1"/>
              </a:solidFill>
              <a:cs typeface="Calibri"/>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Personal development</a:t>
            </a:r>
            <a:endParaRPr sz="900" dirty="0"/>
          </a:p>
        </p:txBody>
      </p:sp>
      <p:graphicFrame>
        <p:nvGraphicFramePr>
          <p:cNvPr id="6" name="Table 5">
            <a:extLst>
              <a:ext uri="{FF2B5EF4-FFF2-40B4-BE49-F238E27FC236}">
                <a16:creationId xmlns:a16="http://schemas.microsoft.com/office/drawing/2014/main" id="{D8E01E80-AEF4-7189-456E-29D18310FC33}"/>
              </a:ext>
            </a:extLst>
          </p:cNvPr>
          <p:cNvGraphicFramePr>
            <a:graphicFrameLocks noGrp="1"/>
          </p:cNvGraphicFramePr>
          <p:nvPr>
            <p:extLst>
              <p:ext uri="{D42A27DB-BD31-4B8C-83A1-F6EECF244321}">
                <p14:modId xmlns:p14="http://schemas.microsoft.com/office/powerpoint/2010/main" val="1969522219"/>
              </p:ext>
            </p:extLst>
          </p:nvPr>
        </p:nvGraphicFramePr>
        <p:xfrm>
          <a:off x="-1" y="1068161"/>
          <a:ext cx="9143997" cy="4119475"/>
        </p:xfrm>
        <a:graphic>
          <a:graphicData uri="http://schemas.openxmlformats.org/drawingml/2006/table">
            <a:tbl>
              <a:tblPr bandRow="1">
                <a:tableStyleId>{764D4AE7-FFBC-431D-9275-528F30A785D3}</a:tableStyleId>
              </a:tblPr>
              <a:tblGrid>
                <a:gridCol w="1699655">
                  <a:extLst>
                    <a:ext uri="{9D8B030D-6E8A-4147-A177-3AD203B41FA5}">
                      <a16:colId xmlns:a16="http://schemas.microsoft.com/office/drawing/2014/main" val="2517153488"/>
                    </a:ext>
                  </a:extLst>
                </a:gridCol>
                <a:gridCol w="7444342">
                  <a:extLst>
                    <a:ext uri="{9D8B030D-6E8A-4147-A177-3AD203B41FA5}">
                      <a16:colId xmlns:a16="http://schemas.microsoft.com/office/drawing/2014/main" val="1383722779"/>
                    </a:ext>
                  </a:extLst>
                </a:gridCol>
              </a:tblGrid>
              <a:tr h="168479">
                <a:tc>
                  <a:txBody>
                    <a:bodyPr/>
                    <a:lstStyle/>
                    <a:p>
                      <a:pPr algn="ctr" fontAlgn="ctr"/>
                      <a:r>
                        <a:rPr lang="en-US" sz="1100" b="1" dirty="0">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1100" b="1" dirty="0">
                          <a:effectLst/>
                          <a:latin typeface="Calibri"/>
                        </a:rPr>
                        <a:t>A: 10 points</a:t>
                      </a:r>
                    </a:p>
                  </a:txBody>
                  <a:tcPr marL="9525" marR="9525" marT="9525"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631699650"/>
                  </a:ext>
                </a:extLst>
              </a:tr>
              <a:tr h="1009402">
                <a:tc>
                  <a:txBody>
                    <a:bodyPr/>
                    <a:lstStyle/>
                    <a:p>
                      <a:pPr rtl="0" fontAlgn="t"/>
                      <a:r>
                        <a:rPr lang="en-US" sz="1000" dirty="0">
                          <a:effectLst/>
                          <a:latin typeface="Calibri"/>
                        </a:rPr>
                        <a:t>Student submitted a complete learning log, work log and self-assessment rubric.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fontAlgn="t"/>
                      <a:r>
                        <a:rPr lang="en-US" sz="1000" dirty="0">
                          <a:effectLst/>
                          <a:latin typeface="Calibri"/>
                        </a:rPr>
                        <a:t>The student demonstrates the ability to critically evaluate their approach to solving computer vision tasks by reflecting on daily progress through work log entries and weekly progress through the learning log. This includes error analysis, identifying challenges, identifying edge cases, justifying decisions, listing assumptions and planning next steps to iteratively improve the project. The student consistently applies these reflections to optimize workflow and enhance problem-solving strategies, with the iterative improvement clearly identifiable in the worklog and learning log section B. The student discusses three crucial iterations in the final block presentation in detail.</a:t>
                      </a:r>
                    </a:p>
                  </a:txBody>
                  <a:tcPr marL="9525" marR="9525" marT="9525">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2358441026"/>
                  </a:ext>
                </a:extLst>
              </a:tr>
              <a:tr h="2887188">
                <a:tc>
                  <a:txBody>
                    <a:bodyPr/>
                    <a:lstStyle/>
                    <a:p>
                      <a:pPr lvl="0">
                        <a:buNone/>
                      </a:pPr>
                      <a:r>
                        <a:rPr lang="en-GB" sz="1000" dirty="0"/>
                        <a:t>The student submitted a comprehensive learning log, </a:t>
                      </a:r>
                      <a:r>
                        <a:rPr lang="en-GB" sz="1000" dirty="0">
                          <a:hlinkClick r:id="rId3"/>
                        </a:rPr>
                        <a:t>work log</a:t>
                      </a:r>
                      <a:r>
                        <a:rPr lang="en-GB" sz="1000" dirty="0"/>
                        <a:t>, and </a:t>
                      </a:r>
                      <a:r>
                        <a:rPr lang="en-GB" sz="1000" dirty="0">
                          <a:hlinkClick r:id="rId4"/>
                        </a:rPr>
                        <a:t>self-assessment rubric</a:t>
                      </a:r>
                      <a:r>
                        <a:rPr lang="en-GB" sz="1000" dirty="0"/>
                        <a:t>, documenting progress and reflections throughout the block. Additionally, the student presented their findings during the </a:t>
                      </a:r>
                      <a:r>
                        <a:rPr lang="en-GB" sz="1000" dirty="0">
                          <a:hlinkClick r:id="rId5"/>
                        </a:rPr>
                        <a:t>final block presentation</a:t>
                      </a:r>
                      <a:r>
                        <a:rPr lang="en-GB" sz="1000" dirty="0"/>
                        <a:t>, providing clear evidence of their work and outcomes.</a:t>
                      </a:r>
                    </a:p>
                    <a:p>
                      <a:pPr lvl="0">
                        <a:buNone/>
                      </a:pPr>
                      <a:endParaRPr lang="en-GB" sz="1000" dirty="0">
                        <a:effectLst/>
                        <a:latin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effectLst/>
                          <a:latin typeface="Calibri"/>
                          <a:hlinkClick r:id="rId6"/>
                        </a:rPr>
                        <a:t>Task 15 (Presentation slides)</a:t>
                      </a:r>
                      <a:endParaRPr lang="en-US" sz="1000" dirty="0">
                        <a:effectLst/>
                        <a:latin typeface="Calibri"/>
                      </a:endParaRPr>
                    </a:p>
                    <a:p>
                      <a:pPr lvl="0">
                        <a:buNone/>
                      </a:pPr>
                      <a:endParaRPr lang="en-US" sz="10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lvl="0">
                        <a:buNone/>
                      </a:pPr>
                      <a:r>
                        <a:rPr lang="en-US" sz="1000" dirty="0">
                          <a:effectLst/>
                          <a:latin typeface="Calibri"/>
                        </a:rPr>
                        <a:t>   </a:t>
                      </a:r>
                    </a:p>
                    <a:p>
                      <a:pPr lvl="0">
                        <a:buNone/>
                      </a:pPr>
                      <a:r>
                        <a:rPr lang="en-GB" sz="1000" dirty="0"/>
                        <a:t>In my presentation, I demonstrated the ability to critically evaluate and iteratively improve my approach to solving computer vision tasks, as required by ILO 2.6. I outlined three key iterations of the CV pipeline (slides 5–8), each focusing on identifying challenges, conducting error analysis, and implementing targeted improvements. For example, in Iteration 2, I addressed segmentation issues by combining datasets, refining preprocessing steps with morphological operations, and using Dijkstra's algorithm for root length calculations, which improved the F1 score from 76.88 to 82.18 and reduced the sMAPE error to 15.58. In Iteration 3, I introduced dynamic sectioning to handle edge cases and small plants, further reducing the sMAPE to 12.47. Throughout, I justified my decisions by reflecting on assumptions (slide 9), limitations (slide 10), and future steps (slide 11), and I effectively integrated these insights into my worklog and learning log </a:t>
                      </a:r>
                      <a:r>
                        <a:rPr lang="en-GB" sz="1000" dirty="0">
                          <a:highlight>
                            <a:srgbClr val="FFFF00"/>
                          </a:highlight>
                        </a:rPr>
                        <a:t>(In the learning log I have incorporated some example feedback I have received from my peers, which helped me approach computer vision tasks more critically). </a:t>
                      </a:r>
                      <a:r>
                        <a:rPr lang="en-GB" sz="1000" dirty="0"/>
                        <a:t>Links to my slides and the recording are provided as evidence.</a:t>
                      </a:r>
                    </a:p>
                    <a:p>
                      <a:pPr lvl="0">
                        <a:buNone/>
                      </a:pPr>
                      <a:endParaRPr lang="en-GB" sz="1000" dirty="0">
                        <a:effectLst/>
                        <a:latin typeface="Calibri"/>
                      </a:endParaRPr>
                    </a:p>
                    <a:p>
                      <a:pPr lvl="0">
                        <a:buNone/>
                      </a:pPr>
                      <a:r>
                        <a:rPr lang="en-US" sz="1000" dirty="0">
                          <a:effectLst/>
                          <a:latin typeface="Calibri"/>
                          <a:hlinkClick r:id="rId5"/>
                        </a:rPr>
                        <a:t>Task 15 (Presentation recording)</a:t>
                      </a:r>
                      <a:endParaRPr lang="en-US" sz="1000" dirty="0">
                        <a:effectLst/>
                        <a:latin typeface="Calibri"/>
                      </a:endParaRPr>
                    </a:p>
                    <a:p>
                      <a:pPr lvl="0">
                        <a:buNone/>
                      </a:pPr>
                      <a:r>
                        <a:rPr lang="en-US" sz="1000" dirty="0">
                          <a:effectLst/>
                          <a:latin typeface="Calibri"/>
                          <a:hlinkClick r:id="rId6"/>
                        </a:rPr>
                        <a:t>Task 15 (Presentation slides)</a:t>
                      </a:r>
                      <a:endParaRPr lang="en-US" sz="1000" dirty="0">
                        <a:effectLst/>
                        <a:latin typeface="Calibri"/>
                      </a:endParaRPr>
                    </a:p>
                    <a:p>
                      <a:pPr lvl="0">
                        <a:buNone/>
                      </a:pPr>
                      <a:endParaRPr lang="en-US" sz="1000" dirty="0">
                        <a:effectLst/>
                        <a:latin typeface="Calibri"/>
                      </a:endParaRPr>
                    </a:p>
                  </a:txBody>
                  <a:tcPr marL="9524" marR="9524" marT="9524">
                    <a:lnL w="6350">
                      <a:solidFill>
                        <a:srgbClr val="000000"/>
                      </a:solidFill>
                    </a:lnL>
                    <a:lnR w="0">
                      <a:no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4244849281"/>
                  </a:ext>
                </a:extLst>
              </a:tr>
            </a:tbl>
          </a:graphicData>
        </a:graphic>
      </p:graphicFrame>
    </p:spTree>
    <p:extLst>
      <p:ext uri="{BB962C8B-B14F-4D97-AF65-F5344CB8AC3E}">
        <p14:creationId xmlns:p14="http://schemas.microsoft.com/office/powerpoint/2010/main" val="38388654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5</a:t>
            </a:r>
            <a:endParaRPr lang="en-US"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dirty="0"/>
              <a:t>Domain Knowledge</a:t>
            </a:r>
          </a:p>
        </p:txBody>
      </p:sp>
      <p:sp>
        <p:nvSpPr>
          <p:cNvPr id="365" name="Google Shape;365;p39"/>
          <p:cNvSpPr txBox="1">
            <a:spLocks noGrp="1"/>
          </p:cNvSpPr>
          <p:nvPr>
            <p:ph type="subTitle" idx="2"/>
          </p:nvPr>
        </p:nvSpPr>
        <p:spPr>
          <a:xfrm>
            <a:off x="2827020" y="3353563"/>
            <a:ext cx="5859780" cy="685800"/>
          </a:xfrm>
          <a:prstGeom prst="rect">
            <a:avLst/>
          </a:prstGeom>
        </p:spPr>
        <p:txBody>
          <a:bodyPr spcFirstLastPara="1" wrap="square" lIns="91425" tIns="91425" rIns="91425" bIns="91425" anchor="ctr" anchorCtr="0">
            <a:noAutofit/>
          </a:bodyPr>
          <a:lstStyle/>
          <a:p>
            <a:pPr marL="0" indent="0"/>
            <a:r>
              <a:rPr lang="en-US" b="1" dirty="0">
                <a:solidFill>
                  <a:schemeClr val="bg1"/>
                </a:solidFill>
              </a:rPr>
              <a:t>Domain Knowledge. The student has such knowledge of and insight into one or more domains that they can function as a discussion partner for experts. They are able to quickly immerse themselves in new domains and associated professional networks. </a:t>
            </a:r>
            <a:endParaRPr lang="en-US">
              <a:solidFill>
                <a:schemeClr val="bg1"/>
              </a:solidFill>
            </a:endParaRPr>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sym typeface="Roboto"/>
              </a:rPr>
              <a:t>5</a:t>
            </a:r>
            <a:endParaRPr lang="en-US" sz="40000" dirty="0">
              <a:solidFill>
                <a:srgbClr val="999999"/>
              </a:solidFill>
              <a:latin typeface="Roboto"/>
              <a:ea typeface="Roboto"/>
              <a:cs typeface="Roboto"/>
            </a:endParaRPr>
          </a:p>
        </p:txBody>
      </p:sp>
    </p:spTree>
    <p:extLst>
      <p:ext uri="{BB962C8B-B14F-4D97-AF65-F5344CB8AC3E}">
        <p14:creationId xmlns:p14="http://schemas.microsoft.com/office/powerpoint/2010/main" val="36129165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5</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rPr>
              <a:t>The student has such knowledge of and insight into one or more domains that they can function as a discussion partner for experts.</a:t>
            </a: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5.1</a:t>
            </a:r>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Domain Knowledge. The student demonstrates a solid understanding of the project domain by accurately describing the client and outlining the problem using appropriate domain-specific terminology.</a:t>
            </a:r>
            <a:endParaRPr lang="en-US" b="1" dirty="0">
              <a:solidFill>
                <a:schemeClr val="bg1"/>
              </a:solidFill>
              <a:cs typeface="Calibri"/>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Domain Knowledge</a:t>
            </a:r>
            <a:endParaRPr sz="900" dirty="0"/>
          </a:p>
        </p:txBody>
      </p:sp>
      <p:graphicFrame>
        <p:nvGraphicFramePr>
          <p:cNvPr id="3" name="Table 2">
            <a:extLst>
              <a:ext uri="{FF2B5EF4-FFF2-40B4-BE49-F238E27FC236}">
                <a16:creationId xmlns:a16="http://schemas.microsoft.com/office/drawing/2014/main" id="{86C76A9B-7F41-E234-E77F-169E3C66053B}"/>
              </a:ext>
            </a:extLst>
          </p:cNvPr>
          <p:cNvGraphicFramePr>
            <a:graphicFrameLocks noGrp="1"/>
          </p:cNvGraphicFramePr>
          <p:nvPr>
            <p:extLst>
              <p:ext uri="{D42A27DB-BD31-4B8C-83A1-F6EECF244321}">
                <p14:modId xmlns:p14="http://schemas.microsoft.com/office/powerpoint/2010/main" val="2205290869"/>
              </p:ext>
            </p:extLst>
          </p:nvPr>
        </p:nvGraphicFramePr>
        <p:xfrm>
          <a:off x="0" y="1069376"/>
          <a:ext cx="9143999" cy="4114081"/>
        </p:xfrm>
        <a:graphic>
          <a:graphicData uri="http://schemas.openxmlformats.org/drawingml/2006/table">
            <a:tbl>
              <a:tblPr bandRow="1">
                <a:tableStyleId>{764D4AE7-FFBC-431D-9275-528F30A785D3}</a:tableStyleId>
              </a:tblPr>
              <a:tblGrid>
                <a:gridCol w="2306765">
                  <a:extLst>
                    <a:ext uri="{9D8B030D-6E8A-4147-A177-3AD203B41FA5}">
                      <a16:colId xmlns:a16="http://schemas.microsoft.com/office/drawing/2014/main" val="2131311273"/>
                    </a:ext>
                  </a:extLst>
                </a:gridCol>
                <a:gridCol w="6837234">
                  <a:extLst>
                    <a:ext uri="{9D8B030D-6E8A-4147-A177-3AD203B41FA5}">
                      <a16:colId xmlns:a16="http://schemas.microsoft.com/office/drawing/2014/main" val="4106739054"/>
                    </a:ext>
                  </a:extLst>
                </a:gridCol>
              </a:tblGrid>
              <a:tr h="200898">
                <a:tc>
                  <a:txBody>
                    <a:bodyPr/>
                    <a:lstStyle/>
                    <a:p>
                      <a:pPr algn="ctr" fontAlgn="ctr"/>
                      <a:r>
                        <a:rPr lang="en-US" sz="1100" b="1" dirty="0">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1100" b="1" dirty="0">
                          <a:effectLst/>
                          <a:latin typeface="Calibri"/>
                        </a:rPr>
                        <a:t>A: 10 points</a:t>
                      </a:r>
                    </a:p>
                  </a:txBody>
                  <a:tcPr marL="9525" marR="9525" marT="9525"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117963615"/>
                  </a:ext>
                </a:extLst>
              </a:tr>
              <a:tr h="817453">
                <a:tc>
                  <a:txBody>
                    <a:bodyPr/>
                    <a:lstStyle/>
                    <a:p>
                      <a:pPr rtl="0" fontAlgn="t"/>
                      <a:r>
                        <a:rPr lang="en-US" sz="1000" dirty="0">
                          <a:effectLst/>
                          <a:latin typeface="Calibri"/>
                        </a:rPr>
                        <a:t>Student submitted a complete learning log, work log and self-assessment rubric.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fontAlgn="t"/>
                      <a:r>
                        <a:rPr lang="en-US" sz="1000" dirty="0">
                          <a:effectLst/>
                          <a:latin typeface="Calibri"/>
                        </a:rPr>
                        <a:t>The student demonstrates a clear understanding of the project domain by accurately describing the client, outlining the problem, and correctly using domain-specific terminology during the presentation and answering questions. This includes articulating the significance of the problem and its broader context, ensuring effective communication of key concepts and objectives.</a:t>
                      </a:r>
                    </a:p>
                  </a:txBody>
                  <a:tcPr marL="9525" marR="9525" marT="9525">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813626576"/>
                  </a:ext>
                </a:extLst>
              </a:tr>
              <a:tr h="3073743">
                <a:tc>
                  <a:txBody>
                    <a:bodyPr/>
                    <a:lstStyle/>
                    <a:p>
                      <a:pPr lvl="0">
                        <a:buNone/>
                      </a:pPr>
                      <a:r>
                        <a:rPr lang="en-GB" sz="1000" dirty="0"/>
                        <a:t>The student submitted a comprehensive learning log, </a:t>
                      </a:r>
                      <a:r>
                        <a:rPr lang="en-GB" sz="1000" dirty="0">
                          <a:hlinkClick r:id="rId3"/>
                        </a:rPr>
                        <a:t>work log</a:t>
                      </a:r>
                      <a:r>
                        <a:rPr lang="en-GB" sz="1000" dirty="0"/>
                        <a:t>, and </a:t>
                      </a:r>
                      <a:r>
                        <a:rPr lang="en-GB" sz="1000" dirty="0">
                          <a:hlinkClick r:id="rId4"/>
                        </a:rPr>
                        <a:t>self-assessment rubric</a:t>
                      </a:r>
                      <a:r>
                        <a:rPr lang="en-GB" sz="1000" dirty="0"/>
                        <a:t>, documenting progress and reflections throughout the block. Additionally, the student presented their findings during the </a:t>
                      </a:r>
                      <a:r>
                        <a:rPr lang="en-GB" sz="1000" dirty="0">
                          <a:hlinkClick r:id="rId5"/>
                        </a:rPr>
                        <a:t>final block presentation</a:t>
                      </a:r>
                      <a:r>
                        <a:rPr lang="en-GB" sz="1000" dirty="0"/>
                        <a:t>, providing clear evidence of their work and outcomes.</a:t>
                      </a:r>
                    </a:p>
                    <a:p>
                      <a:pPr lvl="0">
                        <a:buNone/>
                      </a:pPr>
                      <a:endParaRPr lang="en-GB" sz="1000" dirty="0">
                        <a:effectLst/>
                        <a:latin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effectLst/>
                          <a:latin typeface="Calibri"/>
                          <a:hlinkClick r:id="rId6"/>
                        </a:rPr>
                        <a:t>Task 15 (Presentation slides)</a:t>
                      </a:r>
                      <a:endParaRPr lang="en-US" sz="1000" dirty="0">
                        <a:effectLst/>
                        <a:latin typeface="Calibri"/>
                      </a:endParaRPr>
                    </a:p>
                    <a:p>
                      <a:pPr lvl="0">
                        <a:buNone/>
                      </a:pPr>
                      <a:endParaRPr lang="en-US" sz="10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lvl="0">
                        <a:buNone/>
                      </a:pPr>
                      <a:r>
                        <a:rPr lang="en-GB" sz="1000" dirty="0"/>
                        <a:t>In my presentation, I outlined the challenges NPEC faces in root phenotyping, including issues with scalability, overlapping root systems, and resource-intensive manual processes. I described how the proposed solution, combining computer vision and reinforcement learning, addresses these challenges by automating root segmentation, calculating root lengths, and enabling precise inoculation. Using domain-specific terminology, I explained key components like skeletonization, dynamic sectioning, and tip detection, highlighting their relevance to advancing genotype research and sustainable agriculture. These points are covered in slides 2–8, and the broader significance of the solution was emphasized in the context of improving research efficiency and scalability. Below are links to the recording and slides for more details.</a:t>
                      </a:r>
                    </a:p>
                    <a:p>
                      <a:pPr lvl="0">
                        <a:buNone/>
                      </a:pPr>
                      <a:endParaRPr lang="en-US" sz="1000" dirty="0">
                        <a:effectLst/>
                        <a:latin typeface="Calibri"/>
                      </a:endParaRPr>
                    </a:p>
                    <a:p>
                      <a:pPr lvl="0">
                        <a:buNone/>
                      </a:pPr>
                      <a:endParaRPr lang="en-US" sz="1000" dirty="0">
                        <a:effectLst/>
                        <a:latin typeface="Calibri"/>
                      </a:endParaRPr>
                    </a:p>
                    <a:p>
                      <a:pPr lvl="0">
                        <a:buNone/>
                      </a:pPr>
                      <a:r>
                        <a:rPr lang="en-US" sz="1000" dirty="0">
                          <a:effectLst/>
                          <a:latin typeface="Calibri"/>
                          <a:hlinkClick r:id="rId5"/>
                        </a:rPr>
                        <a:t>Task 15 (Presentation recording)</a:t>
                      </a:r>
                      <a:endParaRPr lang="en-US" sz="1000" dirty="0">
                        <a:effectLst/>
                        <a:latin typeface="Calibri"/>
                      </a:endParaRPr>
                    </a:p>
                    <a:p>
                      <a:pPr lvl="0">
                        <a:buNone/>
                      </a:pPr>
                      <a:r>
                        <a:rPr lang="en-US" sz="1000" dirty="0">
                          <a:effectLst/>
                          <a:latin typeface="Calibri"/>
                          <a:hlinkClick r:id="rId6"/>
                        </a:rPr>
                        <a:t>Task 15 (Presentation slides)</a:t>
                      </a:r>
                      <a:endParaRPr lang="en-US" sz="1000" dirty="0">
                        <a:effectLst/>
                        <a:latin typeface="Calibri"/>
                      </a:endParaRPr>
                    </a:p>
                    <a:p>
                      <a:pPr lvl="0">
                        <a:buNone/>
                      </a:pPr>
                      <a:endParaRPr lang="en-US" sz="1000" dirty="0">
                        <a:effectLst/>
                        <a:latin typeface="Calibri"/>
                      </a:endParaRPr>
                    </a:p>
                  </a:txBody>
                  <a:tcPr marL="9524" marR="9524" marT="9524">
                    <a:lnL w="6350">
                      <a:solidFill>
                        <a:srgbClr val="000000"/>
                      </a:solidFill>
                    </a:lnL>
                    <a:lnR w="0">
                      <a:no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1498371824"/>
                  </a:ext>
                </a:extLst>
              </a:tr>
            </a:tbl>
          </a:graphicData>
        </a:graphic>
      </p:graphicFrame>
    </p:spTree>
    <p:extLst>
      <p:ext uri="{BB962C8B-B14F-4D97-AF65-F5344CB8AC3E}">
        <p14:creationId xmlns:p14="http://schemas.microsoft.com/office/powerpoint/2010/main" val="25417453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6.4</a:t>
            </a:r>
            <a:endParaRPr lang="en-US"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dirty="0"/>
              <a:t>Data Collection and Processing</a:t>
            </a:r>
          </a:p>
        </p:txBody>
      </p:sp>
      <p:sp>
        <p:nvSpPr>
          <p:cNvPr id="365" name="Google Shape;365;p39"/>
          <p:cNvSpPr txBox="1">
            <a:spLocks noGrp="1"/>
          </p:cNvSpPr>
          <p:nvPr>
            <p:ph type="subTitle" idx="2"/>
          </p:nvPr>
        </p:nvSpPr>
        <p:spPr>
          <a:xfrm>
            <a:off x="2827020" y="3353563"/>
            <a:ext cx="5859780" cy="685800"/>
          </a:xfrm>
          <a:prstGeom prst="rect">
            <a:avLst/>
          </a:prstGeom>
        </p:spPr>
        <p:txBody>
          <a:bodyPr spcFirstLastPara="1" wrap="square" lIns="91425" tIns="91425" rIns="91425" bIns="91425" anchor="ctr" anchorCtr="0">
            <a:noAutofit/>
          </a:bodyPr>
          <a:lstStyle/>
          <a:p>
            <a:pPr marL="0" indent="0"/>
            <a:r>
              <a:rPr lang="en-US" b="1" dirty="0"/>
              <a:t>The student masters (technological) skills to acquire, pre-process, process and manage the necessary data to create value for individuals, organizations and domains. </a:t>
            </a:r>
            <a:endParaRPr lang="en-US"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rPr>
              <a:t>6</a:t>
            </a:r>
          </a:p>
        </p:txBody>
      </p:sp>
    </p:spTree>
    <p:extLst>
      <p:ext uri="{BB962C8B-B14F-4D97-AF65-F5344CB8AC3E}">
        <p14:creationId xmlns:p14="http://schemas.microsoft.com/office/powerpoint/2010/main" val="4144831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6</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a:t>
            </a:r>
            <a:r>
              <a:rPr lang="en-NL"/>
              <a:t>1</a:t>
            </a:r>
            <a:endParaRPr/>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rPr>
              <a:t>The student masters (technological) skills to acquire, pre-process, process and manage the necessary data to create value for individuals, organizations and domains. </a:t>
            </a:r>
            <a:endParaRPr lang="en-US">
              <a:solidFill>
                <a:schemeClr val="bg1"/>
              </a:solidFill>
            </a:endParaRP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6.4</a:t>
            </a:r>
          </a:p>
        </p:txBody>
      </p:sp>
      <p:sp>
        <p:nvSpPr>
          <p:cNvPr id="398" name="Google Shape;398;p42"/>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Image Data. The student demonstrates the ability to collect, label, and process image data.</a:t>
            </a:r>
            <a:endParaRPr lang="en-US" dirty="0">
              <a:solidFill>
                <a:schemeClr val="bg1"/>
              </a:solidFill>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Data Collection and Processing</a:t>
            </a:r>
            <a:endParaRPr sz="900" dirty="0"/>
          </a:p>
        </p:txBody>
      </p:sp>
      <p:graphicFrame>
        <p:nvGraphicFramePr>
          <p:cNvPr id="4" name="Table 3">
            <a:extLst>
              <a:ext uri="{FF2B5EF4-FFF2-40B4-BE49-F238E27FC236}">
                <a16:creationId xmlns:a16="http://schemas.microsoft.com/office/drawing/2014/main" id="{659CECB7-F3E2-D086-4534-A5F67040C643}"/>
              </a:ext>
            </a:extLst>
          </p:cNvPr>
          <p:cNvGraphicFramePr>
            <a:graphicFrameLocks noGrp="1"/>
          </p:cNvGraphicFramePr>
          <p:nvPr>
            <p:extLst>
              <p:ext uri="{D42A27DB-BD31-4B8C-83A1-F6EECF244321}">
                <p14:modId xmlns:p14="http://schemas.microsoft.com/office/powerpoint/2010/main" val="3710240276"/>
              </p:ext>
            </p:extLst>
          </p:nvPr>
        </p:nvGraphicFramePr>
        <p:xfrm>
          <a:off x="263" y="1079500"/>
          <a:ext cx="9143887" cy="4057287"/>
        </p:xfrm>
        <a:graphic>
          <a:graphicData uri="http://schemas.openxmlformats.org/drawingml/2006/table">
            <a:tbl>
              <a:tblPr bandRow="1">
                <a:tableStyleId>{764D4AE7-FFBC-431D-9275-528F30A785D3}</a:tableStyleId>
              </a:tblPr>
              <a:tblGrid>
                <a:gridCol w="1135023">
                  <a:extLst>
                    <a:ext uri="{9D8B030D-6E8A-4147-A177-3AD203B41FA5}">
                      <a16:colId xmlns:a16="http://schemas.microsoft.com/office/drawing/2014/main" val="3967693059"/>
                    </a:ext>
                  </a:extLst>
                </a:gridCol>
                <a:gridCol w="1525400">
                  <a:extLst>
                    <a:ext uri="{9D8B030D-6E8A-4147-A177-3AD203B41FA5}">
                      <a16:colId xmlns:a16="http://schemas.microsoft.com/office/drawing/2014/main" val="367990631"/>
                    </a:ext>
                  </a:extLst>
                </a:gridCol>
                <a:gridCol w="2479754">
                  <a:extLst>
                    <a:ext uri="{9D8B030D-6E8A-4147-A177-3AD203B41FA5}">
                      <a16:colId xmlns:a16="http://schemas.microsoft.com/office/drawing/2014/main" val="651265077"/>
                    </a:ext>
                  </a:extLst>
                </a:gridCol>
                <a:gridCol w="4003710">
                  <a:extLst>
                    <a:ext uri="{9D8B030D-6E8A-4147-A177-3AD203B41FA5}">
                      <a16:colId xmlns:a16="http://schemas.microsoft.com/office/drawing/2014/main" val="1294979020"/>
                    </a:ext>
                  </a:extLst>
                </a:gridCol>
              </a:tblGrid>
              <a:tr h="289806">
                <a:tc>
                  <a:txBody>
                    <a:bodyPr/>
                    <a:lstStyle/>
                    <a:p>
                      <a:pPr algn="ctr" fontAlgn="ctr"/>
                      <a:r>
                        <a:rPr lang="en-US" sz="900" b="1" dirty="0">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A: 5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B: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dirty="0">
                          <a:effectLst/>
                          <a:latin typeface="Calibri"/>
                        </a:rPr>
                        <a:t>C: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1636587124"/>
                  </a:ext>
                </a:extLst>
              </a:tr>
              <a:tr h="1458691">
                <a:tc>
                  <a:txBody>
                    <a:bodyPr/>
                    <a:lstStyle/>
                    <a:p>
                      <a:pPr rtl="0" fontAlgn="t"/>
                      <a:r>
                        <a:rPr lang="en-US" sz="900" dirty="0">
                          <a:effectLst/>
                          <a:latin typeface="Calibri"/>
                        </a:rPr>
                        <a:t>Student submitted a complete learning log, work log and self-assessment rubric.</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fontAlgn="t"/>
                      <a:r>
                        <a:rPr lang="en-US" sz="900" dirty="0">
                          <a:effectLst/>
                          <a:latin typeface="Calibri"/>
                        </a:rPr>
                        <a:t>The student accurately annotates images for object detection or image segmentation and provides constructive feedback on the quality of peer annotations, in line with client requirements.</a:t>
                      </a:r>
                    </a:p>
                  </a:txBody>
                  <a:tcPr marL="9525" marR="9525" marT="9525">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BE2D5"/>
                    </a:solidFill>
                  </a:tcPr>
                </a:tc>
                <a:tc>
                  <a:txBody>
                    <a:bodyPr/>
                    <a:lstStyle/>
                    <a:p>
                      <a:pPr fontAlgn="t"/>
                      <a:r>
                        <a:rPr lang="en-US" sz="900" dirty="0">
                          <a:effectLst/>
                          <a:latin typeface="Calibri"/>
                        </a:rPr>
                        <a:t>The student demonstrates the ability to load, display, and save images, convert between color spaces, and perform basic image manipulations such as resizing, cropping, or rotating. The student demonstrates the ability to perform intermediate image manipulations such as annotating with shapes, overlaying text, and applying masks to isolate regions, in line with client requirements, using industry standard tools.</a:t>
                      </a:r>
                    </a:p>
                  </a:txBody>
                  <a:tcPr marL="9525" marR="9525" marT="9525">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fontAlgn="t"/>
                      <a:r>
                        <a:rPr lang="en-US" sz="900" dirty="0">
                          <a:effectLst/>
                          <a:latin typeface="Calibri"/>
                        </a:rPr>
                        <a:t>The student demonstrates the ability to filter images for noise reduction and image enhancement; apply thresholding, edge, and contour detection. The student demonstrates the ability to execute morphological operations on images; combine various traditional computer vision methods effectively to build image segmentation and object detection pipelines without machine learning, in line with client requirements, using industry standard tools.</a:t>
                      </a:r>
                    </a:p>
                  </a:txBody>
                  <a:tcPr marL="9525" marR="9525" marT="9525">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BE2D5"/>
                    </a:solidFill>
                  </a:tcPr>
                </a:tc>
                <a:extLst>
                  <a:ext uri="{0D108BD9-81ED-4DB2-BD59-A6C34878D82A}">
                    <a16:rowId xmlns:a16="http://schemas.microsoft.com/office/drawing/2014/main" val="2708996885"/>
                  </a:ext>
                </a:extLst>
              </a:tr>
              <a:tr h="2308790">
                <a:tc>
                  <a:txBody>
                    <a:bodyPr/>
                    <a:lstStyle/>
                    <a:p>
                      <a:pPr lvl="0">
                        <a:buNone/>
                      </a:pPr>
                      <a:r>
                        <a:rPr lang="en-GB" sz="800" dirty="0"/>
                        <a:t>The student submitted a comprehensive learning log, </a:t>
                      </a:r>
                      <a:r>
                        <a:rPr lang="en-GB" sz="800" dirty="0">
                          <a:hlinkClick r:id="rId3"/>
                        </a:rPr>
                        <a:t>work log</a:t>
                      </a:r>
                      <a:r>
                        <a:rPr lang="en-GB" sz="800" dirty="0"/>
                        <a:t>, and </a:t>
                      </a:r>
                      <a:r>
                        <a:rPr lang="en-GB" sz="800" dirty="0">
                          <a:hlinkClick r:id="rId4"/>
                        </a:rPr>
                        <a:t>self-assessment rubric</a:t>
                      </a:r>
                      <a:r>
                        <a:rPr lang="en-GB" sz="800" dirty="0"/>
                        <a:t>, documenting progress and reflections throughout the block. </a:t>
                      </a:r>
                      <a:endParaRPr lang="en-US" sz="1000" dirty="0">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lvl="0">
                        <a:buNone/>
                      </a:pPr>
                      <a:r>
                        <a:rPr lang="en-US" sz="1000" dirty="0">
                          <a:effectLst/>
                          <a:latin typeface="Calibri"/>
                        </a:rPr>
                        <a:t>I have correctly annotated all of the images assigned, on my second attempt, and I have run all of the client’s requirements notebooks successfully. I have also given constructive peer feedback in a pdf format. They can be accessed through links below.</a:t>
                      </a:r>
                    </a:p>
                    <a:p>
                      <a:pPr lvl="0">
                        <a:buNone/>
                      </a:pPr>
                      <a:endParaRPr lang="en-US" sz="1000" dirty="0">
                        <a:effectLst/>
                        <a:latin typeface="Calibri"/>
                      </a:endParaRPr>
                    </a:p>
                    <a:p>
                      <a:pPr lvl="0">
                        <a:buNone/>
                      </a:pPr>
                      <a:r>
                        <a:rPr lang="en-US" sz="1000" dirty="0">
                          <a:effectLst/>
                          <a:latin typeface="Calibri"/>
                          <a:hlinkClick r:id="rId5"/>
                        </a:rPr>
                        <a:t>Notebooks</a:t>
                      </a:r>
                      <a:endParaRPr lang="en-US" sz="1000" dirty="0">
                        <a:effectLst/>
                        <a:latin typeface="Calibri"/>
                      </a:endParaRPr>
                    </a:p>
                    <a:p>
                      <a:pPr lvl="0">
                        <a:buNone/>
                      </a:pPr>
                      <a:r>
                        <a:rPr lang="en-US" sz="1000" dirty="0">
                          <a:effectLst/>
                          <a:highlight>
                            <a:srgbClr val="FFFF00"/>
                          </a:highlight>
                          <a:latin typeface="Calibri"/>
                          <a:hlinkClick r:id="rId6"/>
                        </a:rPr>
                        <a:t>feedback</a:t>
                      </a:r>
                      <a:endParaRPr lang="en-US" sz="1000" dirty="0">
                        <a:effectLst/>
                        <a:highlight>
                          <a:srgbClr val="FFFF00"/>
                        </a:highlight>
                        <a:latin typeface="Calibri"/>
                      </a:endParaRPr>
                    </a:p>
                  </a:txBody>
                  <a:tcPr marL="9524" marR="9524" marT="9524">
                    <a:lnL w="6350">
                      <a:solidFill>
                        <a:srgbClr val="000000"/>
                      </a:solidFill>
                    </a:lnL>
                    <a:lnR w="0">
                      <a:noFill/>
                    </a:lnR>
                    <a:lnT w="6350">
                      <a:solidFill>
                        <a:srgbClr val="000000"/>
                      </a:solidFill>
                    </a:lnT>
                    <a:lnB w="6350">
                      <a:solidFill>
                        <a:srgbClr val="000000"/>
                      </a:solidFill>
                    </a:lnB>
                    <a:solidFill>
                      <a:srgbClr val="FBE2D5"/>
                    </a:solidFill>
                  </a:tcPr>
                </a:tc>
                <a:tc>
                  <a:txBody>
                    <a:bodyPr/>
                    <a:lstStyle/>
                    <a:p>
                      <a:pPr lvl="0">
                        <a:buNone/>
                      </a:pPr>
                      <a:r>
                        <a:rPr lang="en-US" sz="1000" dirty="0">
                          <a:effectLst/>
                          <a:latin typeface="Calibri"/>
                        </a:rPr>
                        <a:t> In task 2 I have correctly extracted the petri dish from the whole image through color value thresholding. I have performed resizing and cropping, and have performed overlaying text and isolating regions, for the purpose of achieving solution for the client, in other tasks, for example in task 8. The processed masks meet client’s requirements (is a square, the code works on all datasets, +- 30 pixels of actual dish).</a:t>
                      </a:r>
                    </a:p>
                    <a:p>
                      <a:pPr lvl="0">
                        <a:buNone/>
                      </a:pPr>
                      <a:endParaRPr lang="en-US" sz="1000" dirty="0">
                        <a:effectLst/>
                        <a:latin typeface="Calibri"/>
                      </a:endParaRPr>
                    </a:p>
                    <a:p>
                      <a:pPr lvl="0">
                        <a:buNone/>
                      </a:pPr>
                      <a:r>
                        <a:rPr lang="en-US" sz="1000" dirty="0">
                          <a:effectLst/>
                          <a:latin typeface="Calibri"/>
                          <a:hlinkClick r:id="rId7"/>
                        </a:rPr>
                        <a:t>task 2</a:t>
                      </a:r>
                      <a:endParaRPr lang="en-US" sz="1000" dirty="0">
                        <a:effectLst/>
                        <a:latin typeface="Calibri"/>
                      </a:endParaRPr>
                    </a:p>
                    <a:p>
                      <a:pPr lvl="0">
                        <a:buNone/>
                      </a:pPr>
                      <a:r>
                        <a:rPr lang="en-US" sz="1000" dirty="0">
                          <a:effectLst/>
                          <a:latin typeface="Calibri"/>
                          <a:hlinkClick r:id="rId8"/>
                        </a:rPr>
                        <a:t>task 8</a:t>
                      </a:r>
                      <a:endParaRPr lang="en-US" sz="1000" dirty="0">
                        <a:effectLst/>
                        <a:latin typeface="Calibri"/>
                      </a:endParaRPr>
                    </a:p>
                  </a:txBody>
                  <a:tcPr marL="9524" marR="9524" marT="9524">
                    <a:lnL w="0">
                      <a:noFill/>
                    </a:lnL>
                    <a:lnR w="0">
                      <a:noFill/>
                    </a:lnR>
                    <a:lnT w="6350">
                      <a:solidFill>
                        <a:srgbClr val="000000"/>
                      </a:solidFill>
                    </a:lnT>
                    <a:lnB w="6350">
                      <a:solidFill>
                        <a:srgbClr val="000000"/>
                      </a:solidFill>
                    </a:lnB>
                    <a:solidFill>
                      <a:srgbClr val="F7C7AC"/>
                    </a:solidFill>
                  </a:tcPr>
                </a:tc>
                <a:tc>
                  <a:txBody>
                    <a:bodyPr/>
                    <a:lstStyle/>
                    <a:p>
                      <a:pPr lvl="0">
                        <a:buNone/>
                      </a:pPr>
                      <a:r>
                        <a:rPr lang="en-US" sz="1000" dirty="0">
                          <a:effectLst/>
                          <a:latin typeface="Calibri"/>
                        </a:rPr>
                        <a:t>In task 3 notebook, I have filtered images provided using image thresholding, I have used edge detection for cropping the petri dishes, I have executed morphological operations such as slight closing, in order to create bounding boxes, which were used to segment the individual roots present on the images.</a:t>
                      </a:r>
                    </a:p>
                    <a:p>
                      <a:pPr lvl="0">
                        <a:buNone/>
                      </a:pPr>
                      <a:endParaRPr lang="en-US" sz="1000" dirty="0">
                        <a:effectLst/>
                        <a:latin typeface="Calibri"/>
                      </a:endParaRPr>
                    </a:p>
                    <a:p>
                      <a:pPr lvl="0">
                        <a:buNone/>
                      </a:pPr>
                      <a:endParaRPr lang="en-US" sz="1000" dirty="0">
                        <a:effectLst/>
                        <a:latin typeface="Calibri"/>
                      </a:endParaRPr>
                    </a:p>
                    <a:p>
                      <a:pPr lvl="0">
                        <a:buNone/>
                      </a:pPr>
                      <a:r>
                        <a:rPr lang="en-US" sz="1000" dirty="0">
                          <a:effectLst/>
                          <a:latin typeface="Calibri"/>
                          <a:hlinkClick r:id="rId9"/>
                        </a:rPr>
                        <a:t>task 3</a:t>
                      </a:r>
                      <a:endParaRPr lang="en-US" sz="1000" dirty="0">
                        <a:effectLst/>
                        <a:latin typeface="Calibri"/>
                      </a:endParaRPr>
                    </a:p>
                  </a:txBody>
                  <a:tcPr marL="9524" marR="9524" marT="9524">
                    <a:lnL w="0">
                      <a:noFill/>
                    </a:lnL>
                    <a:lnR w="0">
                      <a:noFill/>
                    </a:lnR>
                    <a:lnT w="6350">
                      <a:solidFill>
                        <a:srgbClr val="000000"/>
                      </a:solidFill>
                    </a:lnT>
                    <a:lnB w="0">
                      <a:noFill/>
                    </a:lnB>
                    <a:solidFill>
                      <a:srgbClr val="FBE2D5"/>
                    </a:solidFill>
                  </a:tcPr>
                </a:tc>
                <a:extLst>
                  <a:ext uri="{0D108BD9-81ED-4DB2-BD59-A6C34878D82A}">
                    <a16:rowId xmlns:a16="http://schemas.microsoft.com/office/drawing/2014/main" val="3363209654"/>
                  </a:ext>
                </a:extLst>
              </a:tr>
            </a:tbl>
          </a:graphicData>
        </a:graphic>
      </p:graphicFrame>
    </p:spTree>
    <p:extLst>
      <p:ext uri="{BB962C8B-B14F-4D97-AF65-F5344CB8AC3E}">
        <p14:creationId xmlns:p14="http://schemas.microsoft.com/office/powerpoint/2010/main" val="2142596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ILO 8</a:t>
            </a:r>
            <a:endParaRPr lang="en-US" dirty="0"/>
          </a:p>
        </p:txBody>
      </p:sp>
      <p:sp>
        <p:nvSpPr>
          <p:cNvPr id="364" name="Google Shape;364;p3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indent="0"/>
            <a:r>
              <a:rPr lang="en-US" dirty="0"/>
              <a:t>Modelling</a:t>
            </a:r>
          </a:p>
        </p:txBody>
      </p:sp>
      <p:sp>
        <p:nvSpPr>
          <p:cNvPr id="365" name="Google Shape;365;p39"/>
          <p:cNvSpPr txBox="1">
            <a:spLocks noGrp="1"/>
          </p:cNvSpPr>
          <p:nvPr>
            <p:ph type="subTitle" idx="2"/>
          </p:nvPr>
        </p:nvSpPr>
        <p:spPr>
          <a:xfrm>
            <a:off x="2827020" y="3353563"/>
            <a:ext cx="5859780" cy="685800"/>
          </a:xfrm>
          <a:prstGeom prst="rect">
            <a:avLst/>
          </a:prstGeom>
        </p:spPr>
        <p:txBody>
          <a:bodyPr spcFirstLastPara="1" wrap="square" lIns="91425" tIns="91425" rIns="91425" bIns="91425" anchor="ctr" anchorCtr="0">
            <a:noAutofit/>
          </a:bodyPr>
          <a:lstStyle/>
          <a:p>
            <a:pPr marL="0" indent="0"/>
            <a:r>
              <a:rPr lang="en-US" b="1" dirty="0"/>
              <a:t>The student can apply modelling techniques including Machine Learning and AI to create value for individuals, organizations and domains. </a:t>
            </a:r>
            <a:endParaRPr lang="en-US" dirty="0"/>
          </a:p>
        </p:txBody>
      </p:sp>
      <p:sp>
        <p:nvSpPr>
          <p:cNvPr id="366" name="Google Shape;366;p3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40000" dirty="0">
                <a:solidFill>
                  <a:srgbClr val="999999"/>
                </a:solidFill>
                <a:latin typeface="Roboto"/>
                <a:ea typeface="Roboto"/>
                <a:cs typeface="Roboto"/>
              </a:rPr>
              <a:t>8</a:t>
            </a:r>
          </a:p>
        </p:txBody>
      </p:sp>
    </p:spTree>
    <p:extLst>
      <p:ext uri="{BB962C8B-B14F-4D97-AF65-F5344CB8AC3E}">
        <p14:creationId xmlns:p14="http://schemas.microsoft.com/office/powerpoint/2010/main" val="9071026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8</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NL"/>
              <a:t>1</a:t>
            </a:r>
            <a:r>
              <a:rPr lang="en"/>
              <a:t>/3</a:t>
            </a:r>
            <a:endParaRPr/>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The student can apply modelling techniques including Machine Learning and AI to create value for individuals, organizations and domains.</a:t>
            </a:r>
            <a:endParaRPr lang="en-US" dirty="0">
              <a:solidFill>
                <a:schemeClr val="bg1"/>
              </a:solidFill>
              <a:cs typeface="Calibri"/>
            </a:endParaRP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8.6</a:t>
            </a:r>
          </a:p>
        </p:txBody>
      </p:sp>
      <p:sp>
        <p:nvSpPr>
          <p:cNvPr id="398" name="Google Shape;398;p42"/>
          <p:cNvSpPr txBox="1">
            <a:spLocks noGrp="1"/>
          </p:cNvSpPr>
          <p:nvPr>
            <p:ph type="title" idx="5"/>
          </p:nvPr>
        </p:nvSpPr>
        <p:spPr>
          <a:xfrm>
            <a:off x="718551" y="576000"/>
            <a:ext cx="850053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Computer Vision. The student demonstrates mastery in programming skills to acquire, pre-process, process, and manage digital images, alongside applying modeling techniques, including traditional computer vision and deep learning methods, to create value across various domains. Furthermore, the student is proficient in developing proof-of-concept solutions through an iterative cycle with explicit stakeholder involvement and can implement applications within existing architectures.</a:t>
            </a:r>
            <a:endParaRPr lang="en-US">
              <a:solidFill>
                <a:schemeClr val="bg1"/>
              </a:solidFill>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Modelling</a:t>
            </a:r>
          </a:p>
        </p:txBody>
      </p:sp>
      <p:graphicFrame>
        <p:nvGraphicFramePr>
          <p:cNvPr id="3" name="Table 2">
            <a:extLst>
              <a:ext uri="{FF2B5EF4-FFF2-40B4-BE49-F238E27FC236}">
                <a16:creationId xmlns:a16="http://schemas.microsoft.com/office/drawing/2014/main" id="{18412D93-BF12-DCC7-42CC-2925DBA4DAFE}"/>
              </a:ext>
            </a:extLst>
          </p:cNvPr>
          <p:cNvGraphicFramePr>
            <a:graphicFrameLocks noGrp="1"/>
          </p:cNvGraphicFramePr>
          <p:nvPr>
            <p:extLst>
              <p:ext uri="{D42A27DB-BD31-4B8C-83A1-F6EECF244321}">
                <p14:modId xmlns:p14="http://schemas.microsoft.com/office/powerpoint/2010/main" val="1532919478"/>
              </p:ext>
            </p:extLst>
          </p:nvPr>
        </p:nvGraphicFramePr>
        <p:xfrm>
          <a:off x="0" y="1072445"/>
          <a:ext cx="9142703" cy="4182613"/>
        </p:xfrm>
        <a:graphic>
          <a:graphicData uri="http://schemas.openxmlformats.org/drawingml/2006/table">
            <a:tbl>
              <a:tblPr bandRow="1">
                <a:tableStyleId>{764D4AE7-FFBC-431D-9275-528F30A785D3}</a:tableStyleId>
              </a:tblPr>
              <a:tblGrid>
                <a:gridCol w="1467442">
                  <a:extLst>
                    <a:ext uri="{9D8B030D-6E8A-4147-A177-3AD203B41FA5}">
                      <a16:colId xmlns:a16="http://schemas.microsoft.com/office/drawing/2014/main" val="1221314856"/>
                    </a:ext>
                  </a:extLst>
                </a:gridCol>
                <a:gridCol w="3319034">
                  <a:extLst>
                    <a:ext uri="{9D8B030D-6E8A-4147-A177-3AD203B41FA5}">
                      <a16:colId xmlns:a16="http://schemas.microsoft.com/office/drawing/2014/main" val="3449533255"/>
                    </a:ext>
                  </a:extLst>
                </a:gridCol>
                <a:gridCol w="4356227">
                  <a:extLst>
                    <a:ext uri="{9D8B030D-6E8A-4147-A177-3AD203B41FA5}">
                      <a16:colId xmlns:a16="http://schemas.microsoft.com/office/drawing/2014/main" val="131115771"/>
                    </a:ext>
                  </a:extLst>
                </a:gridCol>
              </a:tblGrid>
              <a:tr h="231644">
                <a:tc>
                  <a:txBody>
                    <a:bodyPr/>
                    <a:lstStyle/>
                    <a:p>
                      <a:pPr algn="ctr" fontAlgn="ctr"/>
                      <a:r>
                        <a:rPr lang="en-US" sz="900" b="1" i="0" u="none" strike="noStrike" dirty="0">
                          <a:solidFill>
                            <a:srgbClr val="000000"/>
                          </a:solidFill>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A: 10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B: 20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3622668784"/>
                  </a:ext>
                </a:extLst>
              </a:tr>
              <a:tr h="1254071">
                <a:tc>
                  <a:txBody>
                    <a:bodyPr/>
                    <a:lstStyle/>
                    <a:p>
                      <a:pPr algn="l" rtl="0" fontAlgn="t"/>
                      <a:r>
                        <a:rPr lang="en-US" sz="900" b="0" i="0" u="none" strike="noStrike" dirty="0">
                          <a:solidFill>
                            <a:srgbClr val="000000"/>
                          </a:solidFill>
                          <a:effectLst/>
                          <a:latin typeface="Calibri"/>
                        </a:rPr>
                        <a:t>Student submitted a complete learning log, work log, and self-assessment rubric, successfully labeled images as part of the project.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algn="l" fontAlgn="t"/>
                      <a:r>
                        <a:rPr lang="en-US" sz="900" b="0" i="0" u="none" strike="noStrike" dirty="0">
                          <a:solidFill>
                            <a:srgbClr val="000000"/>
                          </a:solidFill>
                          <a:effectLst/>
                          <a:latin typeface="Calibri"/>
                        </a:rPr>
                        <a:t>The student demonstrates the ability to design and implement deep learning models for object detection or image segmentation using industry-standard deep learning frameworks, ensuring compatibility between neural network architecture and components in line with client requirements.</a:t>
                      </a:r>
                    </a:p>
                  </a:txBody>
                  <a:tcPr marL="9525" marR="9525" marT="9525">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900" b="0" i="0" u="none" strike="noStrike" dirty="0">
                          <a:solidFill>
                            <a:srgbClr val="000000"/>
                          </a:solidFill>
                          <a:effectLst/>
                          <a:latin typeface="Calibri"/>
                        </a:rPr>
                        <a:t>The student demonstrates the ability to design and implement end-to-end computer vision pipelines that merge data processing, traditional computer vision, and deep learning; iterate this pipeline towards an optimal solution using techniques such as transfer learning, hyperparameter tuning, data collections. The student demonstrates the ability to extract, process, and analyze quantitative information from images using appropriate algorithms and methods that are in or outside of the computer vision domain. Meanwhile, the student tracks these iterations with industry-standard experiment tracking tools. The student demonstrates the ability to deliver an optimal computer vision solution, in line with client requirements.</a:t>
                      </a:r>
                    </a:p>
                  </a:txBody>
                  <a:tcPr marL="9525" marR="9525" marT="9525">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extLst>
                  <a:ext uri="{0D108BD9-81ED-4DB2-BD59-A6C34878D82A}">
                    <a16:rowId xmlns:a16="http://schemas.microsoft.com/office/drawing/2014/main" val="3747195095"/>
                  </a:ext>
                </a:extLst>
              </a:tr>
              <a:tr h="2588022">
                <a:tc>
                  <a:txBody>
                    <a:bodyPr/>
                    <a:lstStyle/>
                    <a:p>
                      <a:pPr lvl="0">
                        <a:buNone/>
                      </a:pPr>
                      <a:r>
                        <a:rPr lang="en-GB" sz="900" dirty="0"/>
                        <a:t>The student submitted a comprehensive learning log, </a:t>
                      </a:r>
                      <a:r>
                        <a:rPr lang="en-GB" sz="900" dirty="0">
                          <a:hlinkClick r:id="rId3"/>
                        </a:rPr>
                        <a:t>work log</a:t>
                      </a:r>
                      <a:r>
                        <a:rPr lang="en-GB" sz="900" dirty="0"/>
                        <a:t>, and </a:t>
                      </a:r>
                      <a:r>
                        <a:rPr lang="en-GB" sz="900" dirty="0">
                          <a:hlinkClick r:id="rId4"/>
                        </a:rPr>
                        <a:t>self-assessment rubric</a:t>
                      </a:r>
                      <a:r>
                        <a:rPr lang="en-GB" sz="900" dirty="0"/>
                        <a:t>, documenting progress and reflections throughout the block. Additionally, the student presented their findings during the </a:t>
                      </a:r>
                      <a:r>
                        <a:rPr lang="en-GB" sz="900" dirty="0">
                          <a:hlinkClick r:id="rId5"/>
                        </a:rPr>
                        <a:t>final block presentation</a:t>
                      </a:r>
                      <a:r>
                        <a:rPr lang="en-GB" sz="900" dirty="0"/>
                        <a:t>, providing clear evidence of their work and outcomes.</a:t>
                      </a:r>
                    </a:p>
                    <a:p>
                      <a:pPr lvl="0">
                        <a:buNone/>
                      </a:pPr>
                      <a:endParaRPr lang="en-GB" sz="900" dirty="0">
                        <a:effectLst/>
                        <a:latin typeface="Calibri"/>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dirty="0">
                          <a:effectLst/>
                          <a:latin typeface="Calibri"/>
                          <a:hlinkClick r:id="rId6"/>
                        </a:rPr>
                        <a:t>Task 15 (Presentation slides)</a:t>
                      </a:r>
                      <a:endParaRPr lang="en-US" sz="900" dirty="0">
                        <a:effectLst/>
                        <a:latin typeface="Calibri"/>
                      </a:endParaRPr>
                    </a:p>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lvl="0" algn="l">
                        <a:buNone/>
                      </a:pPr>
                      <a:r>
                        <a:rPr lang="en-US" sz="900" b="0" i="0" u="none" strike="noStrike" dirty="0">
                          <a:solidFill>
                            <a:srgbClr val="000000"/>
                          </a:solidFill>
                          <a:effectLst/>
                          <a:latin typeface="Calibri"/>
                        </a:rPr>
                        <a:t>I have designed and implemented a U-net model which used 2023 and 2024 datasets to train and optimize for the f1 score on the validation set, it terms of the inference for root detection specifically. In a separate notebook I have implemented that model on specific cases, in order to check how the root detection is performing, and I have achieved an f1 score of 0.82 meeting the client’s requirements… I have showcased these achievements in my presentation, in the results and cv sections</a:t>
                      </a:r>
                    </a:p>
                    <a:p>
                      <a:pPr lvl="0" algn="l">
                        <a:buNone/>
                      </a:pPr>
                      <a:endParaRPr lang="en-US" sz="900" b="0" i="0" u="none" strike="noStrike" dirty="0">
                        <a:solidFill>
                          <a:srgbClr val="000000"/>
                        </a:solidFill>
                        <a:effectLst/>
                        <a:latin typeface="Calibri"/>
                      </a:endParaRPr>
                    </a:p>
                    <a:p>
                      <a:pPr lvl="0" algn="l">
                        <a:buNone/>
                      </a:pPr>
                      <a:r>
                        <a:rPr lang="en-US" sz="900" b="0" i="0" u="none" strike="noStrike" dirty="0">
                          <a:solidFill>
                            <a:srgbClr val="000000"/>
                          </a:solidFill>
                          <a:effectLst/>
                          <a:latin typeface="Calibri"/>
                          <a:hlinkClick r:id="rId7"/>
                        </a:rPr>
                        <a:t>task 5 training script</a:t>
                      </a:r>
                      <a:endParaRPr lang="en-US" sz="900" b="0" i="0" u="none" strike="noStrike" dirty="0">
                        <a:solidFill>
                          <a:srgbClr val="000000"/>
                        </a:solidFill>
                        <a:effectLst/>
                        <a:latin typeface="Calibri"/>
                      </a:endParaRPr>
                    </a:p>
                    <a:p>
                      <a:pPr lvl="0" algn="l">
                        <a:buNone/>
                      </a:pPr>
                      <a:r>
                        <a:rPr lang="en-US" sz="900" b="0" i="0" u="none" strike="noStrike" dirty="0">
                          <a:solidFill>
                            <a:srgbClr val="000000"/>
                          </a:solidFill>
                          <a:effectLst/>
                          <a:latin typeface="Calibri"/>
                          <a:hlinkClick r:id="rId8"/>
                        </a:rPr>
                        <a:t>task 5 inference script</a:t>
                      </a:r>
                      <a:endParaRPr lang="en-US" sz="900" b="0" i="0" u="none" strike="noStrike" dirty="0">
                        <a:solidFill>
                          <a:srgbClr val="000000"/>
                        </a:solidFill>
                        <a:effectLst/>
                        <a:latin typeface="Calibri"/>
                      </a:endParaRPr>
                    </a:p>
                    <a:p>
                      <a:pPr lvl="0" algn="l">
                        <a:buNone/>
                      </a:pPr>
                      <a:r>
                        <a:rPr lang="en-US" sz="900" b="0" i="0" u="none" strike="noStrike" dirty="0">
                          <a:solidFill>
                            <a:srgbClr val="000000"/>
                          </a:solidFill>
                          <a:effectLst/>
                          <a:latin typeface="Calibri"/>
                          <a:hlinkClick r:id="rId9"/>
                        </a:rPr>
                        <a:t>my best model</a:t>
                      </a:r>
                      <a:endParaRPr lang="en-US" sz="900" b="0" i="0" u="none" strike="noStrike" dirty="0">
                        <a:solidFill>
                          <a:srgbClr val="000000"/>
                        </a:solidFill>
                        <a:effectLst/>
                        <a:latin typeface="Calibri"/>
                      </a:endParaRPr>
                    </a:p>
                    <a:p>
                      <a:pPr lvl="0">
                        <a:buNone/>
                      </a:pPr>
                      <a:r>
                        <a:rPr lang="en-US" sz="900" dirty="0">
                          <a:effectLst/>
                          <a:latin typeface="Calibri"/>
                          <a:hlinkClick r:id="rId5"/>
                        </a:rPr>
                        <a:t>Task 15 (Presentation recording)</a:t>
                      </a:r>
                      <a:endParaRPr lang="en-US" sz="900" dirty="0">
                        <a:effectLst/>
                        <a:latin typeface="Calibri"/>
                      </a:endParaRPr>
                    </a:p>
                    <a:p>
                      <a:pPr lvl="0">
                        <a:buNone/>
                      </a:pPr>
                      <a:r>
                        <a:rPr lang="en-US" sz="900" dirty="0">
                          <a:effectLst/>
                          <a:latin typeface="Calibri"/>
                          <a:hlinkClick r:id="rId6"/>
                        </a:rPr>
                        <a:t>Task 15 (Presentation slides)</a:t>
                      </a:r>
                      <a:endParaRPr lang="en-US" sz="900" dirty="0">
                        <a:effectLst/>
                        <a:latin typeface="Calibri"/>
                      </a:endParaRPr>
                    </a:p>
                    <a:p>
                      <a:pPr lvl="0" algn="l">
                        <a:buNone/>
                      </a:pPr>
                      <a:endParaRPr lang="en-US" sz="900" b="0" i="0" u="none" strike="noStrike" dirty="0">
                        <a:solidFill>
                          <a:srgbClr val="000000"/>
                        </a:solidFill>
                        <a:effectLst/>
                        <a:latin typeface="Calibri"/>
                      </a:endParaRPr>
                    </a:p>
                    <a:p>
                      <a:pPr lvl="0" algn="l">
                        <a:buNone/>
                      </a:pPr>
                      <a:endParaRPr lang="en-US" sz="900" b="0" i="0" u="none" strike="noStrike" dirty="0">
                        <a:solidFill>
                          <a:srgbClr val="000000"/>
                        </a:solidFill>
                        <a:effectLst/>
                        <a:latin typeface="Calibri"/>
                      </a:endParaRPr>
                    </a:p>
                    <a:p>
                      <a:pPr lvl="0" algn="l">
                        <a:buNone/>
                      </a:pPr>
                      <a:endParaRPr lang="en-US" sz="900" b="0" i="0" u="none" strike="noStrike" dirty="0">
                        <a:solidFill>
                          <a:srgbClr val="000000"/>
                        </a:solidFill>
                        <a:effectLst/>
                        <a:latin typeface="Calibri"/>
                      </a:endParaRPr>
                    </a:p>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0">
                      <a:noFill/>
                    </a:lnR>
                    <a:lnT w="6350">
                      <a:solidFill>
                        <a:srgbClr val="000000"/>
                      </a:solidFill>
                    </a:lnT>
                    <a:lnB w="6350">
                      <a:solidFill>
                        <a:srgbClr val="000000"/>
                      </a:solidFill>
                    </a:lnB>
                    <a:solidFill>
                      <a:srgbClr val="FFE1CC"/>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900" b="0" i="0" u="none" strike="noStrike" dirty="0">
                          <a:solidFill>
                            <a:srgbClr val="000000"/>
                          </a:solidFill>
                          <a:effectLst/>
                          <a:latin typeface="Calibri"/>
                        </a:rPr>
                        <a:t>I have implemented all of the tasks from task 4 up to task 7 into one single pipeline available in the task 8 notebook. It receives a data set of images, and uses the previously trained Unet model for inference, on the data which has been preprocessed (cropped, padded, applied morphological operations such as closing, size and position object thresholding). I have used bounding boxes to segment specific roots outside from the noise and implemented Dijkstra algorithm to calculate the length of the longest main root identified, in line with what the client expects for their challenges. I have showcased these achievements in my presentation, in the results and cv sections</a:t>
                      </a:r>
                    </a:p>
                    <a:p>
                      <a:pPr lvl="0" algn="l">
                        <a:buNone/>
                      </a:pPr>
                      <a:endParaRPr lang="en-US" sz="900" b="0" i="0" u="none" strike="noStrike" dirty="0">
                        <a:solidFill>
                          <a:srgbClr val="000000"/>
                        </a:solidFill>
                        <a:effectLst/>
                        <a:latin typeface="Calibri"/>
                      </a:endParaRPr>
                    </a:p>
                    <a:p>
                      <a:pPr lvl="0" algn="l">
                        <a:buNone/>
                      </a:pPr>
                      <a:r>
                        <a:rPr lang="en-US" sz="900" b="0" i="0" u="none" strike="noStrike" dirty="0">
                          <a:solidFill>
                            <a:srgbClr val="000000"/>
                          </a:solidFill>
                          <a:effectLst/>
                          <a:latin typeface="Calibri"/>
                        </a:rPr>
                        <a:t>I have tracked the iterations of the models, by measuring the f1 score on </a:t>
                      </a:r>
                      <a:r>
                        <a:rPr lang="en-US" sz="900" b="0" i="0" u="none" strike="noStrike" dirty="0" err="1">
                          <a:solidFill>
                            <a:srgbClr val="000000"/>
                          </a:solidFill>
                          <a:effectLst/>
                          <a:latin typeface="Calibri"/>
                        </a:rPr>
                        <a:t>valudations</a:t>
                      </a:r>
                      <a:r>
                        <a:rPr lang="en-US" sz="900" b="0" i="0" u="none" strike="noStrike" dirty="0">
                          <a:solidFill>
                            <a:srgbClr val="000000"/>
                          </a:solidFill>
                          <a:effectLst/>
                          <a:latin typeface="Calibri"/>
                        </a:rPr>
                        <a:t> sets, and I have also compared my solutions </a:t>
                      </a:r>
                      <a:r>
                        <a:rPr lang="en-US" sz="900" b="0" i="0" u="none" strike="noStrike" dirty="0" err="1">
                          <a:solidFill>
                            <a:srgbClr val="000000"/>
                          </a:solidFill>
                          <a:effectLst/>
                          <a:latin typeface="Calibri"/>
                        </a:rPr>
                        <a:t>sMAPE</a:t>
                      </a:r>
                      <a:r>
                        <a:rPr lang="en-US" sz="900" b="0" i="0" u="none" strike="noStrike" dirty="0">
                          <a:solidFill>
                            <a:srgbClr val="000000"/>
                          </a:solidFill>
                          <a:effectLst/>
                          <a:latin typeface="Calibri"/>
                        </a:rPr>
                        <a:t> score on the official Kaggle competition. My main pipeline got a </a:t>
                      </a:r>
                      <a:r>
                        <a:rPr lang="en-US" sz="900" b="0" i="0" u="none" strike="noStrike" dirty="0" err="1">
                          <a:solidFill>
                            <a:srgbClr val="000000"/>
                          </a:solidFill>
                          <a:effectLst/>
                          <a:latin typeface="Calibri"/>
                        </a:rPr>
                        <a:t>sMAPE</a:t>
                      </a:r>
                      <a:r>
                        <a:rPr lang="en-US" sz="900" b="0" i="0" u="none" strike="noStrike" dirty="0">
                          <a:solidFill>
                            <a:srgbClr val="000000"/>
                          </a:solidFill>
                          <a:effectLst/>
                          <a:latin typeface="Calibri"/>
                        </a:rPr>
                        <a:t> score of 12.47 on the public set, which gave me the 20</a:t>
                      </a:r>
                      <a:r>
                        <a:rPr lang="en-US" sz="900" b="0" i="0" u="none" strike="noStrike" baseline="30000" dirty="0">
                          <a:solidFill>
                            <a:srgbClr val="000000"/>
                          </a:solidFill>
                          <a:effectLst/>
                          <a:latin typeface="Calibri"/>
                        </a:rPr>
                        <a:t>th</a:t>
                      </a:r>
                      <a:r>
                        <a:rPr lang="en-US" sz="900" b="0" i="0" u="none" strike="noStrike" dirty="0">
                          <a:solidFill>
                            <a:srgbClr val="000000"/>
                          </a:solidFill>
                          <a:effectLst/>
                          <a:latin typeface="Calibri"/>
                        </a:rPr>
                        <a:t> position in the leaderboard.</a:t>
                      </a:r>
                    </a:p>
                    <a:p>
                      <a:pPr lvl="0" algn="l">
                        <a:buNone/>
                      </a:pPr>
                      <a:endParaRPr lang="en-US" sz="900" b="0" i="0" u="none" strike="noStrike" dirty="0">
                        <a:solidFill>
                          <a:srgbClr val="000000"/>
                        </a:solidFill>
                        <a:effectLst/>
                        <a:latin typeface="Calibri"/>
                      </a:endParaRPr>
                    </a:p>
                    <a:p>
                      <a:pPr lvl="0" algn="l">
                        <a:buNone/>
                      </a:pPr>
                      <a:r>
                        <a:rPr lang="en-US" sz="900" b="0" i="0" u="none" strike="noStrike" dirty="0">
                          <a:solidFill>
                            <a:srgbClr val="000000"/>
                          </a:solidFill>
                          <a:effectLst/>
                          <a:latin typeface="Calibri"/>
                          <a:hlinkClick r:id="rId10"/>
                        </a:rPr>
                        <a:t>task 4 (dataset creation)</a:t>
                      </a:r>
                      <a:r>
                        <a:rPr lang="en-US" sz="900" b="0" i="0" u="none" strike="noStrike" dirty="0">
                          <a:solidFill>
                            <a:srgbClr val="000000"/>
                          </a:solidFill>
                          <a:effectLst/>
                          <a:latin typeface="Calibri"/>
                        </a:rPr>
                        <a:t> </a:t>
                      </a:r>
                      <a:r>
                        <a:rPr lang="en-US" sz="900" b="0" i="0" u="none" strike="noStrike" dirty="0">
                          <a:solidFill>
                            <a:srgbClr val="000000"/>
                          </a:solidFill>
                          <a:effectLst/>
                          <a:latin typeface="Calibri"/>
                          <a:hlinkClick r:id="rId7"/>
                        </a:rPr>
                        <a:t>task 5 training script</a:t>
                      </a:r>
                      <a:r>
                        <a:rPr lang="en-US" sz="900" b="0" i="0" u="none" strike="noStrike" dirty="0">
                          <a:solidFill>
                            <a:srgbClr val="000000"/>
                          </a:solidFill>
                          <a:effectLst/>
                          <a:latin typeface="Calibri"/>
                        </a:rPr>
                        <a:t> </a:t>
                      </a:r>
                      <a:r>
                        <a:rPr lang="en-US" sz="900" b="0" i="0" u="none" strike="noStrike" dirty="0">
                          <a:solidFill>
                            <a:srgbClr val="000000"/>
                          </a:solidFill>
                          <a:effectLst/>
                          <a:latin typeface="Calibri"/>
                          <a:hlinkClick r:id="rId8"/>
                        </a:rPr>
                        <a:t>task 5 inference script</a:t>
                      </a:r>
                      <a:r>
                        <a:rPr lang="en-US" sz="900" b="0" i="0" u="none" strike="noStrike" dirty="0">
                          <a:solidFill>
                            <a:srgbClr val="000000"/>
                          </a:solidFill>
                          <a:effectLst/>
                          <a:latin typeface="Calibri"/>
                        </a:rPr>
                        <a:t> </a:t>
                      </a:r>
                      <a:r>
                        <a:rPr lang="en-US" sz="900" b="0" i="0" u="none" strike="noStrike" dirty="0">
                          <a:solidFill>
                            <a:srgbClr val="000000"/>
                          </a:solidFill>
                          <a:effectLst/>
                          <a:latin typeface="Calibri"/>
                          <a:hlinkClick r:id="rId9"/>
                        </a:rPr>
                        <a:t>my best model</a:t>
                      </a:r>
                      <a:endParaRPr lang="en-US" sz="900" b="0" i="0" u="none" strike="noStrike" dirty="0">
                        <a:solidFill>
                          <a:srgbClr val="000000"/>
                        </a:solidFill>
                        <a:effectLst/>
                        <a:latin typeface="Calibri"/>
                      </a:endParaRPr>
                    </a:p>
                    <a:p>
                      <a:pPr lvl="0" algn="l">
                        <a:buNone/>
                      </a:pPr>
                      <a:r>
                        <a:rPr lang="en-GB" sz="900" b="0" i="0" u="none" strike="noStrike" dirty="0">
                          <a:solidFill>
                            <a:srgbClr val="000000"/>
                          </a:solidFill>
                          <a:effectLst/>
                          <a:latin typeface="Calibri"/>
                          <a:hlinkClick r:id="rId11"/>
                        </a:rPr>
                        <a:t>task 6 &amp; 7 (individual root segmentation + root architecture analysis)</a:t>
                      </a:r>
                      <a:endParaRPr lang="en-GB" sz="900" b="0" i="0" u="none" strike="noStrike" dirty="0">
                        <a:solidFill>
                          <a:srgbClr val="000000"/>
                        </a:solidFill>
                        <a:effectLst/>
                        <a:latin typeface="Calibri"/>
                      </a:endParaRPr>
                    </a:p>
                    <a:p>
                      <a:pPr lvl="0" algn="l">
                        <a:buNone/>
                      </a:pPr>
                      <a:r>
                        <a:rPr lang="en-GB" sz="900" b="0" i="0" u="none" strike="noStrike" dirty="0">
                          <a:solidFill>
                            <a:srgbClr val="000000"/>
                          </a:solidFill>
                          <a:effectLst/>
                          <a:latin typeface="Calibri"/>
                          <a:hlinkClick r:id="rId12"/>
                        </a:rPr>
                        <a:t>best pipeline</a:t>
                      </a:r>
                      <a:r>
                        <a:rPr lang="en-GB" sz="900" b="0" i="0" u="none" strike="noStrike" dirty="0">
                          <a:solidFill>
                            <a:srgbClr val="000000"/>
                          </a:solidFill>
                          <a:effectLst/>
                          <a:latin typeface="Calibri"/>
                        </a:rPr>
                        <a:t> </a:t>
                      </a:r>
                      <a:r>
                        <a:rPr lang="en-GB" sz="900" b="0" i="0" u="none" strike="noStrike" dirty="0">
                          <a:solidFill>
                            <a:srgbClr val="000000"/>
                          </a:solidFill>
                          <a:effectLst/>
                          <a:latin typeface="Calibri"/>
                          <a:hlinkClick r:id="rId13"/>
                        </a:rPr>
                        <a:t>task 8 newest pipe line (more visualizations)</a:t>
                      </a:r>
                      <a:endParaRPr lang="en-GB" sz="900" b="0" i="0" u="none" strike="noStrike" dirty="0">
                        <a:solidFill>
                          <a:srgbClr val="000000"/>
                        </a:solidFill>
                        <a:effectLst/>
                        <a:latin typeface="Calibri"/>
                      </a:endParaRPr>
                    </a:p>
                    <a:p>
                      <a:pPr lvl="0">
                        <a:buNone/>
                      </a:pPr>
                      <a:r>
                        <a:rPr lang="en-US" sz="900" dirty="0">
                          <a:effectLst/>
                          <a:latin typeface="Calibri"/>
                          <a:hlinkClick r:id="rId5"/>
                        </a:rPr>
                        <a:t>Task 15 (Presentation recording)</a:t>
                      </a:r>
                      <a:r>
                        <a:rPr lang="en-US" sz="900" dirty="0">
                          <a:effectLst/>
                          <a:latin typeface="Calibri"/>
                        </a:rPr>
                        <a:t> </a:t>
                      </a:r>
                      <a:r>
                        <a:rPr lang="en-US" sz="900" dirty="0">
                          <a:effectLst/>
                          <a:latin typeface="Calibri"/>
                          <a:hlinkClick r:id="rId6"/>
                        </a:rPr>
                        <a:t>Task 15 (Presentation slides)</a:t>
                      </a:r>
                      <a:endParaRPr lang="en-US" sz="900" dirty="0">
                        <a:effectLst/>
                        <a:latin typeface="Calibri"/>
                      </a:endParaRPr>
                    </a:p>
                    <a:p>
                      <a:pPr lvl="0" algn="l">
                        <a:buNone/>
                      </a:pPr>
                      <a:endParaRPr lang="en-US" sz="900" b="0" i="0" u="none" strike="noStrike" dirty="0">
                        <a:solidFill>
                          <a:srgbClr val="000000"/>
                        </a:solidFill>
                        <a:effectLst/>
                        <a:latin typeface="Calibri"/>
                      </a:endParaRPr>
                    </a:p>
                  </a:txBody>
                  <a:tcPr marL="9524" marR="9524" marT="9524">
                    <a:lnL w="0">
                      <a:noFill/>
                    </a:lnL>
                    <a:lnR w="0">
                      <a:noFill/>
                    </a:lnR>
                    <a:lnT w="6350">
                      <a:solidFill>
                        <a:srgbClr val="000000"/>
                      </a:solidFill>
                    </a:lnT>
                    <a:lnB w="6350">
                      <a:solidFill>
                        <a:srgbClr val="000000"/>
                      </a:solidFill>
                    </a:lnB>
                    <a:solidFill>
                      <a:srgbClr val="F7C7AC"/>
                    </a:solidFill>
                  </a:tcPr>
                </a:tc>
                <a:extLst>
                  <a:ext uri="{0D108BD9-81ED-4DB2-BD59-A6C34878D82A}">
                    <a16:rowId xmlns:a16="http://schemas.microsoft.com/office/drawing/2014/main" val="3507060124"/>
                  </a:ext>
                </a:extLst>
              </a:tr>
            </a:tbl>
          </a:graphicData>
        </a:graphic>
      </p:graphicFrame>
    </p:spTree>
    <p:extLst>
      <p:ext uri="{BB962C8B-B14F-4D97-AF65-F5344CB8AC3E}">
        <p14:creationId xmlns:p14="http://schemas.microsoft.com/office/powerpoint/2010/main" val="13013128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8</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2/3</a:t>
            </a:r>
            <a:endParaRPr dirty="0"/>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The student can apply modelling techniques including Machine Learning and AI to create value for individuals, organizations and domains.</a:t>
            </a:r>
            <a:endParaRPr lang="en-US" dirty="0">
              <a:solidFill>
                <a:schemeClr val="bg1"/>
              </a:solidFill>
              <a:cs typeface="Calibri"/>
            </a:endParaRP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8.7</a:t>
            </a:r>
          </a:p>
        </p:txBody>
      </p:sp>
      <p:sp>
        <p:nvSpPr>
          <p:cNvPr id="398" name="Google Shape;398;p42"/>
          <p:cNvSpPr txBox="1">
            <a:spLocks noGrp="1"/>
          </p:cNvSpPr>
          <p:nvPr>
            <p:ph type="title" idx="5"/>
          </p:nvPr>
        </p:nvSpPr>
        <p:spPr>
          <a:xfrm>
            <a:off x="718551" y="576000"/>
            <a:ext cx="8500530" cy="4938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Robotic Control Theory with Computer Vision. The student is able design, implement, and evaluate control algorithms, while implementing computer vision techniques for perception in order to address the business objective.</a:t>
            </a:r>
            <a:endParaRPr lang="en-US">
              <a:solidFill>
                <a:schemeClr val="bg1"/>
              </a:solidFill>
            </a:endParaRPr>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Modelling</a:t>
            </a:r>
          </a:p>
        </p:txBody>
      </p:sp>
      <p:graphicFrame>
        <p:nvGraphicFramePr>
          <p:cNvPr id="3" name="Table 2">
            <a:extLst>
              <a:ext uri="{FF2B5EF4-FFF2-40B4-BE49-F238E27FC236}">
                <a16:creationId xmlns:a16="http://schemas.microsoft.com/office/drawing/2014/main" id="{30AF2FFA-6A5B-C583-D13C-F7430C8CA1EB}"/>
              </a:ext>
            </a:extLst>
          </p:cNvPr>
          <p:cNvGraphicFramePr>
            <a:graphicFrameLocks noGrp="1"/>
          </p:cNvGraphicFramePr>
          <p:nvPr>
            <p:extLst>
              <p:ext uri="{D42A27DB-BD31-4B8C-83A1-F6EECF244321}">
                <p14:modId xmlns:p14="http://schemas.microsoft.com/office/powerpoint/2010/main" val="1887893844"/>
              </p:ext>
            </p:extLst>
          </p:nvPr>
        </p:nvGraphicFramePr>
        <p:xfrm>
          <a:off x="0" y="1066647"/>
          <a:ext cx="9143996" cy="4100897"/>
        </p:xfrm>
        <a:graphic>
          <a:graphicData uri="http://schemas.openxmlformats.org/drawingml/2006/table">
            <a:tbl>
              <a:tblPr bandRow="1">
                <a:tableStyleId>{764D4AE7-FFBC-431D-9275-528F30A785D3}</a:tableStyleId>
              </a:tblPr>
              <a:tblGrid>
                <a:gridCol w="1280334">
                  <a:extLst>
                    <a:ext uri="{9D8B030D-6E8A-4147-A177-3AD203B41FA5}">
                      <a16:colId xmlns:a16="http://schemas.microsoft.com/office/drawing/2014/main" val="3039578304"/>
                    </a:ext>
                  </a:extLst>
                </a:gridCol>
                <a:gridCol w="1473159">
                  <a:extLst>
                    <a:ext uri="{9D8B030D-6E8A-4147-A177-3AD203B41FA5}">
                      <a16:colId xmlns:a16="http://schemas.microsoft.com/office/drawing/2014/main" val="3343532932"/>
                    </a:ext>
                  </a:extLst>
                </a:gridCol>
                <a:gridCol w="1485998">
                  <a:extLst>
                    <a:ext uri="{9D8B030D-6E8A-4147-A177-3AD203B41FA5}">
                      <a16:colId xmlns:a16="http://schemas.microsoft.com/office/drawing/2014/main" val="1712028060"/>
                    </a:ext>
                  </a:extLst>
                </a:gridCol>
                <a:gridCol w="1637715">
                  <a:extLst>
                    <a:ext uri="{9D8B030D-6E8A-4147-A177-3AD203B41FA5}">
                      <a16:colId xmlns:a16="http://schemas.microsoft.com/office/drawing/2014/main" val="646264577"/>
                    </a:ext>
                  </a:extLst>
                </a:gridCol>
                <a:gridCol w="1631660">
                  <a:extLst>
                    <a:ext uri="{9D8B030D-6E8A-4147-A177-3AD203B41FA5}">
                      <a16:colId xmlns:a16="http://schemas.microsoft.com/office/drawing/2014/main" val="2710874893"/>
                    </a:ext>
                  </a:extLst>
                </a:gridCol>
                <a:gridCol w="1635130">
                  <a:extLst>
                    <a:ext uri="{9D8B030D-6E8A-4147-A177-3AD203B41FA5}">
                      <a16:colId xmlns:a16="http://schemas.microsoft.com/office/drawing/2014/main" val="2839032050"/>
                    </a:ext>
                  </a:extLst>
                </a:gridCol>
              </a:tblGrid>
              <a:tr h="193074">
                <a:tc>
                  <a:txBody>
                    <a:bodyPr/>
                    <a:lstStyle/>
                    <a:p>
                      <a:pPr algn="ctr" fontAlgn="ctr"/>
                      <a:r>
                        <a:rPr lang="en-US" sz="900" b="1" i="0" u="none" strike="noStrike" dirty="0">
                          <a:solidFill>
                            <a:srgbClr val="000000"/>
                          </a:solidFill>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A: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B: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C: 4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D: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E: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2262412334"/>
                  </a:ext>
                </a:extLst>
              </a:tr>
              <a:tr h="1467364">
                <a:tc>
                  <a:txBody>
                    <a:bodyPr/>
                    <a:lstStyle/>
                    <a:p>
                      <a:pPr algn="l" rtl="0" fontAlgn="t"/>
                      <a:r>
                        <a:rPr lang="en-US" sz="900" b="0" i="0" u="none" strike="noStrike" dirty="0">
                          <a:solidFill>
                            <a:srgbClr val="000000"/>
                          </a:solidFill>
                          <a:effectLst/>
                          <a:latin typeface="Calibri"/>
                        </a:rPr>
                        <a:t>Student submitted a complete learning log, work log and self-assessment rubric. Clear contribution to this ILO is documented in the learning log.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algn="l" fontAlgn="t"/>
                      <a:r>
                        <a:rPr lang="en-US" sz="900" b="0" i="0" u="none" strike="noStrike" dirty="0">
                          <a:solidFill>
                            <a:srgbClr val="000000"/>
                          </a:solidFill>
                          <a:effectLst/>
                          <a:latin typeface="Calibri"/>
                        </a:rPr>
                        <a:t>The student identifies relevant environmental input required for situational awareness. Selects and uses appropriate frameworks  for the chosen control algorithm. Instructions for environment setup, including a list of libraries used, are contained in a README.md file on GitHub.</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900" b="0" i="0" u="none" strike="noStrike" dirty="0">
                          <a:solidFill>
                            <a:srgbClr val="000000"/>
                          </a:solidFill>
                          <a:effectLst/>
                          <a:latin typeface="Calibri"/>
                        </a:rPr>
                        <a:t>The student demonstrates the ability to set up a robotic simulation environment, send commands to a simulated robot, and receive sensor data for processing and situational awareness.</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t"/>
                      <a:r>
                        <a:rPr lang="en-US" sz="900" b="0" i="0" u="none" strike="noStrike" dirty="0">
                          <a:solidFill>
                            <a:srgbClr val="000000"/>
                          </a:solidFill>
                          <a:effectLst/>
                          <a:latin typeface="Calibri"/>
                        </a:rPr>
                        <a:t>The student demonstrates the ability to create a controller using traditional control theory. The controller must be able to control a robotic manipulator as described in the creative brief. The controller can use co-ordinates as input. A GIF of the working model is presented on GitHub.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900" b="0" i="0" u="none" strike="noStrike" dirty="0">
                          <a:solidFill>
                            <a:srgbClr val="000000"/>
                          </a:solidFill>
                          <a:effectLst/>
                          <a:latin typeface="Calibri"/>
                        </a:rPr>
                        <a:t>The student demonstrates the ability to integrate a computer vision pipeline into the robotic controller to determine the required co-ordinates according to the requirements in the creative brief.  An animation of the working model is presented on GitHub.</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t"/>
                      <a:r>
                        <a:rPr lang="en-US" sz="900" b="0" i="0" u="none" strike="noStrike" dirty="0">
                          <a:solidFill>
                            <a:srgbClr val="000000"/>
                          </a:solidFill>
                          <a:effectLst/>
                          <a:latin typeface="Calibri"/>
                        </a:rPr>
                        <a:t>The student demonstrates the ability to quanitfy the performance of the model according to appropriate performance criteria. The robot controller can respond to different situational conditions using formal logic. The entire code-base is well documented in a README.md file on GitHub.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3544025366"/>
                  </a:ext>
                </a:extLst>
              </a:tr>
              <a:tr h="2440459">
                <a:tc>
                  <a:txBody>
                    <a:bodyPr/>
                    <a:lstStyle/>
                    <a:p>
                      <a:endParaRPr lang="en-GB" sz="800" dirty="0"/>
                    </a:p>
                    <a:p>
                      <a:r>
                        <a:rPr lang="en-GB" sz="800" dirty="0"/>
                        <a:t>The student submitted a complete learning log, </a:t>
                      </a:r>
                      <a:r>
                        <a:rPr lang="en-GB" sz="800" dirty="0">
                          <a:hlinkClick r:id="rId3"/>
                        </a:rPr>
                        <a:t>work log</a:t>
                      </a:r>
                      <a:r>
                        <a:rPr lang="en-GB" sz="800" dirty="0"/>
                        <a:t>, and </a:t>
                      </a:r>
                      <a:r>
                        <a:rPr lang="en-GB" sz="800" dirty="0">
                          <a:hlinkClick r:id="rId4"/>
                        </a:rPr>
                        <a:t>self-assessment rubric</a:t>
                      </a:r>
                      <a:r>
                        <a:rPr lang="en-GB" sz="800" dirty="0"/>
                        <a:t>, with clear contributions to this ILO documented GitHub (shown in the </a:t>
                      </a:r>
                      <a:r>
                        <a:rPr lang="en-GB" sz="800" dirty="0">
                          <a:hlinkClick r:id="rId3"/>
                        </a:rPr>
                        <a:t>work log</a:t>
                      </a:r>
                      <a:r>
                        <a:rPr lang="en-GB" sz="800" dirty="0"/>
                        <a:t>). The findings were also presented during the </a:t>
                      </a:r>
                      <a:r>
                        <a:rPr lang="en-GB" sz="800" dirty="0">
                          <a:hlinkClick r:id="rId5"/>
                        </a:rPr>
                        <a:t>final block presentation</a:t>
                      </a:r>
                      <a:r>
                        <a:rPr lang="en-GB" sz="800" dirty="0"/>
                        <a:t>.</a:t>
                      </a:r>
                    </a:p>
                    <a:p>
                      <a:endParaRPr lang="en-GB" sz="800" dirty="0"/>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800" dirty="0">
                          <a:effectLst/>
                          <a:latin typeface="Calibri"/>
                          <a:hlinkClick r:id="rId6"/>
                        </a:rPr>
                        <a:t>Task 15 (Presentation slides)</a:t>
                      </a:r>
                      <a:endParaRPr lang="en-US" sz="800" dirty="0">
                        <a:effectLst/>
                        <a:latin typeface="Calibri"/>
                      </a:endParaRPr>
                    </a:p>
                    <a:p>
                      <a:pPr lvl="0" algn="l">
                        <a:buNone/>
                      </a:pPr>
                      <a:r>
                        <a:rPr lang="en-US" sz="800" b="0" i="0" u="none" strike="noStrike" dirty="0">
                          <a:solidFill>
                            <a:srgbClr val="000000"/>
                          </a:solidFill>
                          <a:effectLst/>
                          <a:highlight>
                            <a:srgbClr val="FFFF00"/>
                          </a:highlight>
                          <a:latin typeface="Calibri"/>
                          <a:hlinkClick r:id="rId7"/>
                        </a:rPr>
                        <a:t>task 9 </a:t>
                      </a:r>
                      <a:endParaRPr lang="en-US" sz="800" b="0" i="0" u="none" strike="noStrike" dirty="0">
                        <a:solidFill>
                          <a:srgbClr val="000000"/>
                        </a:solidFill>
                        <a:effectLst/>
                        <a:highlight>
                          <a:srgbClr val="FFFF00"/>
                        </a:highlight>
                        <a:latin typeface="Calibri"/>
                      </a:endParaRPr>
                    </a:p>
                    <a:p>
                      <a:pPr lvl="0" algn="l">
                        <a:buNone/>
                      </a:pPr>
                      <a:r>
                        <a:rPr lang="en-US" sz="800" b="0" i="0" u="none" strike="noStrike" dirty="0">
                          <a:solidFill>
                            <a:srgbClr val="000000"/>
                          </a:solidFill>
                          <a:effectLst/>
                          <a:latin typeface="Calibri"/>
                          <a:hlinkClick r:id="rId8"/>
                        </a:rPr>
                        <a:t>task 10</a:t>
                      </a:r>
                      <a:endParaRPr lang="en-US" sz="800" b="0" i="0" u="none" strike="noStrike" dirty="0">
                        <a:solidFill>
                          <a:srgbClr val="000000"/>
                        </a:solidFill>
                        <a:effectLst/>
                        <a:latin typeface="Calibri"/>
                      </a:endParaRPr>
                    </a:p>
                    <a:p>
                      <a:pPr lvl="0" algn="l">
                        <a:buNone/>
                      </a:pPr>
                      <a:r>
                        <a:rPr lang="en-US" sz="800" b="0" i="0" u="none" strike="noStrike" dirty="0">
                          <a:solidFill>
                            <a:srgbClr val="000000"/>
                          </a:solidFill>
                          <a:effectLst/>
                          <a:latin typeface="Calibri"/>
                          <a:hlinkClick r:id="rId9"/>
                        </a:rPr>
                        <a:t>task 11</a:t>
                      </a:r>
                      <a:endParaRPr lang="en-US" sz="8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lvl="0" algn="l">
                        <a:buNone/>
                      </a:pPr>
                      <a:r>
                        <a:rPr lang="en-US" sz="800" b="0" i="0" u="none" strike="noStrike" dirty="0">
                          <a:solidFill>
                            <a:srgbClr val="000000"/>
                          </a:solidFill>
                          <a:effectLst/>
                          <a:latin typeface="Calibri"/>
                        </a:rPr>
                        <a:t>For </a:t>
                      </a:r>
                      <a:r>
                        <a:rPr lang="en-US" sz="800" b="0" i="0" u="none" strike="noStrike" dirty="0">
                          <a:solidFill>
                            <a:srgbClr val="000000"/>
                          </a:solidFill>
                          <a:effectLst/>
                          <a:highlight>
                            <a:srgbClr val="FFFF00"/>
                          </a:highlight>
                          <a:latin typeface="Calibri"/>
                          <a:hlinkClick r:id="rId7"/>
                        </a:rPr>
                        <a:t>task 9 </a:t>
                      </a:r>
                      <a:r>
                        <a:rPr lang="en-US" sz="800" b="0" i="0" u="none" strike="noStrike" dirty="0">
                          <a:solidFill>
                            <a:srgbClr val="000000"/>
                          </a:solidFill>
                          <a:effectLst/>
                          <a:latin typeface="Calibri"/>
                        </a:rPr>
                        <a:t>I have created a short script which identifies the working envelope of the pipette. It works by going to every edge possible, receiving back feedback and changing the directions if movement isn’t possible. The working envelope coordinates identified, as well as the libraries are contained in the </a:t>
                      </a:r>
                      <a:r>
                        <a:rPr lang="en-US" sz="800" b="0" i="0" u="none" strike="noStrike" dirty="0">
                          <a:solidFill>
                            <a:srgbClr val="000000"/>
                          </a:solidFill>
                          <a:effectLst/>
                          <a:highlight>
                            <a:srgbClr val="FFFF00"/>
                          </a:highlight>
                          <a:latin typeface="Calibri"/>
                          <a:hlinkClick r:id="rId10"/>
                        </a:rPr>
                        <a:t>README.md </a:t>
                      </a:r>
                      <a:r>
                        <a:rPr lang="en-US" sz="800" b="0" i="0" u="none" strike="noStrike" dirty="0">
                          <a:solidFill>
                            <a:srgbClr val="000000"/>
                          </a:solidFill>
                          <a:effectLst/>
                          <a:latin typeface="Calibri"/>
                        </a:rPr>
                        <a:t>file.</a:t>
                      </a: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lgn="l">
                        <a:buNone/>
                      </a:pP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For Task 12 I created a </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hlinkClick r:id="rId11"/>
                        </a:rPr>
                        <a:t>PID controller</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 that moves the OT-2 pipette to random targets within its working envelope using </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hlinkClick r:id="rId12"/>
                        </a:rPr>
                        <a:t>runner</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 It uses real-time position feedback to adjust motion and achieve high accuracy. The bounds are known from the </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hlinkClick r:id="rId10"/>
                        </a:rPr>
                        <a:t>README.md</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 ensuring movement stays within the calibrated limits.</a:t>
                      </a:r>
                      <a:endParaRPr lang="en-US" sz="800" b="0" i="0" u="none" strike="noStrike" dirty="0">
                        <a:solidFill>
                          <a:srgbClr val="000000"/>
                        </a:solidFill>
                        <a:effectLst/>
                        <a:highlight>
                          <a:srgbClr val="FFFF00"/>
                        </a:highlight>
                        <a:latin typeface="Calibri" panose="020F0502020204030204" pitchFamily="34" charset="0"/>
                        <a:ea typeface="Calibri" panose="020F0502020204030204" pitchFamily="34" charset="0"/>
                        <a:cs typeface="Calibri" panose="020F0502020204030204" pitchFamily="34" charset="0"/>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lvl="0" algn="l">
                        <a:buNone/>
                      </a:pP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I implemented a </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hlinkClick r:id="rId11"/>
                        </a:rPr>
                        <a:t>PID controller</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 to guide the OT-2 pipette to 3D coordinates using traditional control theory through the </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hlinkClick r:id="rId12"/>
                        </a:rPr>
                        <a:t>runner</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 The controller takes coordinate input and continuously adjusts motion based on positional error. A </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hlinkClick r:id="rId13"/>
                        </a:rPr>
                        <a:t>GIF</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 of the working model is included in my github repository.</a:t>
                      </a:r>
                      <a:endParaRPr lang="en-US" sz="800" b="0" i="0" u="none" strike="noStrike" dirty="0">
                        <a:solidFill>
                          <a:srgbClr val="000000"/>
                        </a:solidFill>
                        <a:effectLst/>
                        <a:highlight>
                          <a:srgbClr val="FFFF00"/>
                        </a:highlight>
                        <a:latin typeface="Calibri" panose="020F0502020204030204" pitchFamily="34" charset="0"/>
                        <a:ea typeface="Calibri" panose="020F0502020204030204" pitchFamily="34" charset="0"/>
                        <a:cs typeface="Calibri" panose="020F0502020204030204" pitchFamily="34" charset="0"/>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lgn="l">
                        <a:buNone/>
                      </a:pP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I built a full </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hlinkClick r:id="rId14"/>
                        </a:rPr>
                        <a:t>pipeline</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 that segments roots from plate images, extracts root tip coordinates, and converts them into robot-space. These coordinates are passed to the controller for inoculation. A </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hlinkClick r:id="rId15"/>
                        </a:rPr>
                        <a:t>GIF</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 of the pipeline in action is available on GitHub.</a:t>
                      </a:r>
                      <a:endParaRPr lang="en-US" sz="800" b="0" i="0" u="none" strike="noStrike" dirty="0">
                        <a:solidFill>
                          <a:srgbClr val="000000"/>
                        </a:solidFill>
                        <a:effectLst/>
                        <a:highlight>
                          <a:srgbClr val="FFFF00"/>
                        </a:highlight>
                        <a:latin typeface="Calibri" panose="020F0502020204030204" pitchFamily="34" charset="0"/>
                        <a:ea typeface="Calibri" panose="020F0502020204030204" pitchFamily="34" charset="0"/>
                        <a:cs typeface="Calibri" panose="020F0502020204030204" pitchFamily="34" charset="0"/>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lvl="0" algn="l">
                        <a:buNone/>
                      </a:pP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The pipeline includes logic-based filters (e.g., size, position, proximity) to ensure only valid tips are inoculated. The controller uses a 1mm tolerance to trigger single drops per tip. The GitHub </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hlinkClick r:id="rId16"/>
                        </a:rPr>
                        <a:t>README</a:t>
                      </a:r>
                      <a:r>
                        <a:rPr lang="en-GB" sz="800" dirty="0">
                          <a:highlight>
                            <a:srgbClr val="FFFF00"/>
                          </a:highlight>
                          <a:latin typeface="Calibri" panose="020F0502020204030204" pitchFamily="34" charset="0"/>
                          <a:ea typeface="Calibri" panose="020F0502020204030204" pitchFamily="34" charset="0"/>
                          <a:cs typeface="Calibri" panose="020F0502020204030204" pitchFamily="34" charset="0"/>
                        </a:rPr>
                        <a:t> documents the setup, logic, and performance.</a:t>
                      </a:r>
                    </a:p>
                    <a:p>
                      <a:pPr lvl="0" algn="l">
                        <a:buNone/>
                      </a:pPr>
                      <a:endParaRPr lang="en-GB" sz="800" b="0" i="0" u="none" strike="noStrike" dirty="0">
                        <a:solidFill>
                          <a:srgbClr val="000000"/>
                        </a:solidFill>
                        <a:effectLst/>
                        <a:highlight>
                          <a:srgbClr val="FFFF00"/>
                        </a:highlight>
                        <a:latin typeface="Calibri" panose="020F0502020204030204" pitchFamily="34" charset="0"/>
                        <a:ea typeface="Calibri" panose="020F0502020204030204" pitchFamily="34" charset="0"/>
                        <a:cs typeface="Calibri" panose="020F0502020204030204" pitchFamily="34" charset="0"/>
                      </a:endParaRPr>
                    </a:p>
                    <a:p>
                      <a:pPr lvl="0" algn="l">
                        <a:buNone/>
                      </a:pPr>
                      <a:endParaRPr lang="en-US" sz="800" b="0" i="0" u="none" strike="noStrike" dirty="0">
                        <a:solidFill>
                          <a:srgbClr val="000000"/>
                        </a:solidFill>
                        <a:effectLst/>
                        <a:highlight>
                          <a:srgbClr val="FFFF00"/>
                        </a:highlight>
                        <a:latin typeface="Calibri" panose="020F0502020204030204" pitchFamily="34" charset="0"/>
                        <a:ea typeface="Calibri" panose="020F0502020204030204" pitchFamily="34" charset="0"/>
                        <a:cs typeface="Calibri" panose="020F0502020204030204" pitchFamily="34" charset="0"/>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4182321123"/>
                  </a:ext>
                </a:extLst>
              </a:tr>
            </a:tbl>
          </a:graphicData>
        </a:graphic>
      </p:graphicFrame>
      <p:pic>
        <p:nvPicPr>
          <p:cNvPr id="4" name="Picture 3" descr="A computer generated image of a table&#10;&#10;Description automatically generated">
            <a:extLst>
              <a:ext uri="{FF2B5EF4-FFF2-40B4-BE49-F238E27FC236}">
                <a16:creationId xmlns:a16="http://schemas.microsoft.com/office/drawing/2014/main" id="{304D3042-8F42-75BE-BCC5-9EF74AB4D155}"/>
              </a:ext>
            </a:extLst>
          </p:cNvPr>
          <p:cNvPicPr>
            <a:picLocks noChangeAspect="1"/>
          </p:cNvPicPr>
          <p:nvPr/>
        </p:nvPicPr>
        <p:blipFill>
          <a:blip r:embed="rId17"/>
          <a:stretch>
            <a:fillRect/>
          </a:stretch>
        </p:blipFill>
        <p:spPr>
          <a:xfrm>
            <a:off x="1516630" y="4076853"/>
            <a:ext cx="1139613" cy="854710"/>
          </a:xfrm>
          <a:prstGeom prst="rect">
            <a:avLst/>
          </a:prstGeom>
        </p:spPr>
      </p:pic>
      <p:pic>
        <p:nvPicPr>
          <p:cNvPr id="5" name="Picture 4">
            <a:extLst>
              <a:ext uri="{FF2B5EF4-FFF2-40B4-BE49-F238E27FC236}">
                <a16:creationId xmlns:a16="http://schemas.microsoft.com/office/drawing/2014/main" id="{B91E6B4C-17F4-E9C9-616D-1CB65D00C14F}"/>
              </a:ext>
            </a:extLst>
          </p:cNvPr>
          <p:cNvPicPr>
            <a:picLocks noChangeAspect="1"/>
          </p:cNvPicPr>
          <p:nvPr/>
        </p:nvPicPr>
        <p:blipFill>
          <a:blip r:embed="rId18"/>
          <a:srcRect r="52090"/>
          <a:stretch/>
        </p:blipFill>
        <p:spPr>
          <a:xfrm>
            <a:off x="2819400" y="4042905"/>
            <a:ext cx="1353473" cy="1049190"/>
          </a:xfrm>
          <a:prstGeom prst="rect">
            <a:avLst/>
          </a:prstGeom>
        </p:spPr>
      </p:pic>
      <p:pic>
        <p:nvPicPr>
          <p:cNvPr id="7" name="Picture 6" descr="A computer generated image of a table&#10;&#10;AI-generated content may be incorrect.">
            <a:extLst>
              <a:ext uri="{FF2B5EF4-FFF2-40B4-BE49-F238E27FC236}">
                <a16:creationId xmlns:a16="http://schemas.microsoft.com/office/drawing/2014/main" id="{E6D6B843-AB59-EB9F-2425-559B4AAE55AB}"/>
              </a:ext>
            </a:extLst>
          </p:cNvPr>
          <p:cNvPicPr>
            <a:picLocks noChangeAspect="1"/>
          </p:cNvPicPr>
          <p:nvPr/>
        </p:nvPicPr>
        <p:blipFill>
          <a:blip r:embed="rId19"/>
          <a:stretch>
            <a:fillRect/>
          </a:stretch>
        </p:blipFill>
        <p:spPr>
          <a:xfrm>
            <a:off x="4336030" y="3950892"/>
            <a:ext cx="1475509" cy="1106632"/>
          </a:xfrm>
          <a:prstGeom prst="rect">
            <a:avLst/>
          </a:prstGeom>
        </p:spPr>
      </p:pic>
      <p:pic>
        <p:nvPicPr>
          <p:cNvPr id="6" name="Picture 5" descr="A rectangular object with a red dot&#10;&#10;AI-generated content may be incorrect.">
            <a:extLst>
              <a:ext uri="{FF2B5EF4-FFF2-40B4-BE49-F238E27FC236}">
                <a16:creationId xmlns:a16="http://schemas.microsoft.com/office/drawing/2014/main" id="{9B6C8881-B3DF-CF7B-619A-003CBF4004E9}"/>
              </a:ext>
            </a:extLst>
          </p:cNvPr>
          <p:cNvPicPr>
            <a:picLocks noChangeAspect="1"/>
          </p:cNvPicPr>
          <p:nvPr/>
        </p:nvPicPr>
        <p:blipFill>
          <a:blip r:embed="rId20"/>
          <a:stretch>
            <a:fillRect/>
          </a:stretch>
        </p:blipFill>
        <p:spPr>
          <a:xfrm>
            <a:off x="5974696" y="3777068"/>
            <a:ext cx="1487176" cy="1315027"/>
          </a:xfrm>
          <a:prstGeom prst="rect">
            <a:avLst/>
          </a:prstGeom>
        </p:spPr>
      </p:pic>
      <p:pic>
        <p:nvPicPr>
          <p:cNvPr id="9" name="Picture 8">
            <a:extLst>
              <a:ext uri="{FF2B5EF4-FFF2-40B4-BE49-F238E27FC236}">
                <a16:creationId xmlns:a16="http://schemas.microsoft.com/office/drawing/2014/main" id="{4A0CA9C6-BF7A-58DF-5CF1-07848B52DD67}"/>
              </a:ext>
            </a:extLst>
          </p:cNvPr>
          <p:cNvPicPr>
            <a:picLocks noChangeAspect="1"/>
          </p:cNvPicPr>
          <p:nvPr/>
        </p:nvPicPr>
        <p:blipFill>
          <a:blip r:embed="rId21"/>
          <a:stretch>
            <a:fillRect/>
          </a:stretch>
        </p:blipFill>
        <p:spPr>
          <a:xfrm>
            <a:off x="7520291" y="3677652"/>
            <a:ext cx="1623709" cy="1253911"/>
          </a:xfrm>
          <a:prstGeom prst="rect">
            <a:avLst/>
          </a:prstGeom>
        </p:spPr>
      </p:pic>
    </p:spTree>
    <p:extLst>
      <p:ext uri="{BB962C8B-B14F-4D97-AF65-F5344CB8AC3E}">
        <p14:creationId xmlns:p14="http://schemas.microsoft.com/office/powerpoint/2010/main" val="30649962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42"/>
          <p:cNvSpPr txBox="1">
            <a:spLocks noGrp="1"/>
          </p:cNvSpPr>
          <p:nvPr>
            <p:ph type="title"/>
          </p:nvPr>
        </p:nvSpPr>
        <p:spPr>
          <a:xfrm>
            <a:off x="68250" y="0"/>
            <a:ext cx="777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ILO 8</a:t>
            </a:r>
            <a:endParaRPr lang="en-US" dirty="0"/>
          </a:p>
        </p:txBody>
      </p:sp>
      <p:sp>
        <p:nvSpPr>
          <p:cNvPr id="394" name="Google Shape;394;p42"/>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3/3</a:t>
            </a:r>
            <a:endParaRPr dirty="0"/>
          </a:p>
        </p:txBody>
      </p:sp>
      <p:sp>
        <p:nvSpPr>
          <p:cNvPr id="396" name="Google Shape;396;p42"/>
          <p:cNvSpPr txBox="1">
            <a:spLocks noGrp="1"/>
          </p:cNvSpPr>
          <p:nvPr>
            <p:ph type="title" idx="3"/>
          </p:nvPr>
        </p:nvSpPr>
        <p:spPr>
          <a:xfrm>
            <a:off x="2049461" y="0"/>
            <a:ext cx="5734089" cy="576000"/>
          </a:xfrm>
          <a:prstGeom prst="rect">
            <a:avLst/>
          </a:prstGeom>
        </p:spPr>
        <p:txBody>
          <a:bodyPr spcFirstLastPara="1" wrap="square" lIns="91425" tIns="91425" rIns="91425" bIns="91425" anchor="ctr" anchorCtr="0">
            <a:noAutofit/>
          </a:bodyPr>
          <a:lstStyle/>
          <a:p>
            <a:r>
              <a:rPr lang="en-US" b="1" i="0" dirty="0">
                <a:solidFill>
                  <a:schemeClr val="bg1"/>
                </a:solidFill>
                <a:cs typeface="Calibri"/>
              </a:rPr>
              <a:t>The student can apply modelling techniques including Machine Learning and AI to create value for individuals, organizations and domains.</a:t>
            </a:r>
            <a:endParaRPr lang="en-US" dirty="0">
              <a:solidFill>
                <a:schemeClr val="bg1"/>
              </a:solidFill>
              <a:cs typeface="Calibri"/>
            </a:endParaRPr>
          </a:p>
        </p:txBody>
      </p:sp>
      <p:sp>
        <p:nvSpPr>
          <p:cNvPr id="397" name="Google Shape;397;p42"/>
          <p:cNvSpPr txBox="1">
            <a:spLocks noGrp="1"/>
          </p:cNvSpPr>
          <p:nvPr>
            <p:ph type="title" idx="4"/>
          </p:nvPr>
        </p:nvSpPr>
        <p:spPr>
          <a:xfrm>
            <a:off x="0" y="576000"/>
            <a:ext cx="90795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8.8</a:t>
            </a:r>
          </a:p>
        </p:txBody>
      </p:sp>
      <p:sp>
        <p:nvSpPr>
          <p:cNvPr id="398" name="Google Shape;398;p42"/>
          <p:cNvSpPr txBox="1">
            <a:spLocks noGrp="1"/>
          </p:cNvSpPr>
          <p:nvPr>
            <p:ph type="title" idx="5"/>
          </p:nvPr>
        </p:nvSpPr>
        <p:spPr>
          <a:xfrm>
            <a:off x="718551" y="576000"/>
            <a:ext cx="8500530" cy="493800"/>
          </a:xfrm>
          <a:prstGeom prst="rect">
            <a:avLst/>
          </a:prstGeom>
        </p:spPr>
        <p:txBody>
          <a:bodyPr spcFirstLastPara="1" wrap="square" lIns="91425" tIns="91425" rIns="91425" bIns="91425" anchor="ctr" anchorCtr="0">
            <a:noAutofit/>
          </a:bodyPr>
          <a:lstStyle/>
          <a:p>
            <a:r>
              <a:rPr lang="en-US" b="1" i="0" dirty="0"/>
              <a:t>Reinforcement Learning. The student is able design, implement, and evaluate Reinforcement </a:t>
            </a:r>
            <a:r>
              <a:rPr lang="en-US" b="1" i="0" dirty="0" err="1"/>
              <a:t>Learing</a:t>
            </a:r>
            <a:r>
              <a:rPr lang="en-US" b="1" i="0" dirty="0"/>
              <a:t> algorithms in order to address the business objective.</a:t>
            </a:r>
            <a:endParaRPr lang="en-US" dirty="0"/>
          </a:p>
        </p:txBody>
      </p:sp>
      <p:sp>
        <p:nvSpPr>
          <p:cNvPr id="399" name="Google Shape;399;p42"/>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r>
              <a:rPr lang="en-US" sz="900" dirty="0"/>
              <a:t>Modelling</a:t>
            </a:r>
          </a:p>
        </p:txBody>
      </p:sp>
      <p:graphicFrame>
        <p:nvGraphicFramePr>
          <p:cNvPr id="3" name="Table 2">
            <a:extLst>
              <a:ext uri="{FF2B5EF4-FFF2-40B4-BE49-F238E27FC236}">
                <a16:creationId xmlns:a16="http://schemas.microsoft.com/office/drawing/2014/main" id="{84630EE3-67CC-D2BA-F032-D7B8DC1992D6}"/>
              </a:ext>
            </a:extLst>
          </p:cNvPr>
          <p:cNvGraphicFramePr>
            <a:graphicFrameLocks noGrp="1"/>
          </p:cNvGraphicFramePr>
          <p:nvPr>
            <p:extLst>
              <p:ext uri="{D42A27DB-BD31-4B8C-83A1-F6EECF244321}">
                <p14:modId xmlns:p14="http://schemas.microsoft.com/office/powerpoint/2010/main" val="762756046"/>
              </p:ext>
            </p:extLst>
          </p:nvPr>
        </p:nvGraphicFramePr>
        <p:xfrm>
          <a:off x="0" y="1066545"/>
          <a:ext cx="9139897" cy="3858498"/>
        </p:xfrm>
        <a:graphic>
          <a:graphicData uri="http://schemas.openxmlformats.org/drawingml/2006/table">
            <a:tbl>
              <a:tblPr bandRow="1">
                <a:tableStyleId>{764D4AE7-FFBC-431D-9275-528F30A785D3}</a:tableStyleId>
              </a:tblPr>
              <a:tblGrid>
                <a:gridCol w="1200727">
                  <a:extLst>
                    <a:ext uri="{9D8B030D-6E8A-4147-A177-3AD203B41FA5}">
                      <a16:colId xmlns:a16="http://schemas.microsoft.com/office/drawing/2014/main" val="108582691"/>
                    </a:ext>
                  </a:extLst>
                </a:gridCol>
                <a:gridCol w="1399309">
                  <a:extLst>
                    <a:ext uri="{9D8B030D-6E8A-4147-A177-3AD203B41FA5}">
                      <a16:colId xmlns:a16="http://schemas.microsoft.com/office/drawing/2014/main" val="1813938278"/>
                    </a:ext>
                  </a:extLst>
                </a:gridCol>
                <a:gridCol w="1984061">
                  <a:extLst>
                    <a:ext uri="{9D8B030D-6E8A-4147-A177-3AD203B41FA5}">
                      <a16:colId xmlns:a16="http://schemas.microsoft.com/office/drawing/2014/main" val="3191441904"/>
                    </a:ext>
                  </a:extLst>
                </a:gridCol>
                <a:gridCol w="1518600">
                  <a:extLst>
                    <a:ext uri="{9D8B030D-6E8A-4147-A177-3AD203B41FA5}">
                      <a16:colId xmlns:a16="http://schemas.microsoft.com/office/drawing/2014/main" val="2958722118"/>
                    </a:ext>
                  </a:extLst>
                </a:gridCol>
                <a:gridCol w="1484976">
                  <a:extLst>
                    <a:ext uri="{9D8B030D-6E8A-4147-A177-3AD203B41FA5}">
                      <a16:colId xmlns:a16="http://schemas.microsoft.com/office/drawing/2014/main" val="3405998537"/>
                    </a:ext>
                  </a:extLst>
                </a:gridCol>
                <a:gridCol w="1552224">
                  <a:extLst>
                    <a:ext uri="{9D8B030D-6E8A-4147-A177-3AD203B41FA5}">
                      <a16:colId xmlns:a16="http://schemas.microsoft.com/office/drawing/2014/main" val="922014598"/>
                    </a:ext>
                  </a:extLst>
                </a:gridCol>
              </a:tblGrid>
              <a:tr h="197089">
                <a:tc>
                  <a:txBody>
                    <a:bodyPr/>
                    <a:lstStyle/>
                    <a:p>
                      <a:pPr algn="ctr" fontAlgn="ctr"/>
                      <a:r>
                        <a:rPr lang="en-US" sz="900" b="1" i="0" u="none" strike="noStrike" dirty="0">
                          <a:solidFill>
                            <a:srgbClr val="000000"/>
                          </a:solidFill>
                          <a:effectLst/>
                          <a:latin typeface="Calibri"/>
                        </a:rPr>
                        <a:t>pre-requisites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A: 2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B: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C: 4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D: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tc>
                  <a:txBody>
                    <a:bodyPr/>
                    <a:lstStyle/>
                    <a:p>
                      <a:pPr algn="ctr" fontAlgn="ctr"/>
                      <a:r>
                        <a:rPr lang="en-US" sz="900" b="1" i="0" u="none" strike="noStrike" dirty="0">
                          <a:solidFill>
                            <a:srgbClr val="000000"/>
                          </a:solidFill>
                          <a:effectLst/>
                          <a:latin typeface="Calibri"/>
                        </a:rPr>
                        <a:t>E: 3 points</a:t>
                      </a:r>
                    </a:p>
                  </a:txBody>
                  <a:tcPr marL="9525" marR="9525" marT="952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D0D0"/>
                    </a:solidFill>
                  </a:tcPr>
                </a:tc>
                <a:extLst>
                  <a:ext uri="{0D108BD9-81ED-4DB2-BD59-A6C34878D82A}">
                    <a16:rowId xmlns:a16="http://schemas.microsoft.com/office/drawing/2014/main" val="4274762018"/>
                  </a:ext>
                </a:extLst>
              </a:tr>
              <a:tr h="1567311">
                <a:tc>
                  <a:txBody>
                    <a:bodyPr/>
                    <a:lstStyle/>
                    <a:p>
                      <a:pPr algn="l" rtl="0" fontAlgn="t"/>
                      <a:r>
                        <a:rPr lang="en-US" sz="800" b="0" i="0" u="none" strike="noStrike" dirty="0">
                          <a:solidFill>
                            <a:srgbClr val="000000"/>
                          </a:solidFill>
                          <a:effectLst/>
                          <a:latin typeface="Calibri"/>
                        </a:rPr>
                        <a:t>Student submitted a complete learning log, work log and self-assessment rubric. Clear individual contribution to this ILO is documented in the learning log. Student presented their findings during the final block presentation.</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EF2CD"/>
                    </a:solidFill>
                  </a:tcPr>
                </a:tc>
                <a:tc>
                  <a:txBody>
                    <a:bodyPr/>
                    <a:lstStyle/>
                    <a:p>
                      <a:pPr algn="l" fontAlgn="t"/>
                      <a:r>
                        <a:rPr lang="en-US" sz="800" b="0" i="0" u="none" strike="noStrike" dirty="0">
                          <a:solidFill>
                            <a:srgbClr val="000000"/>
                          </a:solidFill>
                          <a:effectLst/>
                          <a:latin typeface="Calibri"/>
                        </a:rPr>
                        <a:t>The student identifies relevant environmental input required for reinforcement learning. Selects appropriate frameworks for the chosen reinforcement learning algorithms. Instructions for environment setup, including a list of libraries used are contained in a README.md file on GitHub.</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800" b="0" i="0" u="none" strike="noStrike" dirty="0">
                          <a:solidFill>
                            <a:srgbClr val="000000"/>
                          </a:solidFill>
                          <a:effectLst/>
                          <a:latin typeface="Calibri"/>
                        </a:rPr>
                        <a:t>The student demonstrates the ability to create a custom reinforcement learning gym environment wrapper for the robotic simulation package according to the standard gym framework. The student demonstrates the ability to train a single reinforcement learning model to complete the robotics task described in the creative brief and test it against appropriate performance criteria. The model uses object co-ordinates as input.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t"/>
                      <a:r>
                        <a:rPr lang="en-US" sz="800" b="0" i="0" u="none" strike="noStrike" dirty="0">
                          <a:solidFill>
                            <a:srgbClr val="000000"/>
                          </a:solidFill>
                          <a:effectLst/>
                          <a:latin typeface="Calibri"/>
                        </a:rPr>
                        <a:t>The student demonstrates the ability to train and compare the performance of different reinforcement learning models, hyperparameters and reward functions in completing the task successfully. Model hyperparameters are documented in a README.md on GitHub. Performance during the training process as well as the end product is documented on GitHub.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tc>
                  <a:txBody>
                    <a:bodyPr/>
                    <a:lstStyle/>
                    <a:p>
                      <a:pPr algn="l" fontAlgn="t"/>
                      <a:r>
                        <a:rPr lang="en-US" sz="800" b="0" i="0" u="none" strike="noStrike" dirty="0">
                          <a:solidFill>
                            <a:srgbClr val="000000"/>
                          </a:solidFill>
                          <a:effectLst/>
                          <a:latin typeface="Calibri"/>
                        </a:rPr>
                        <a:t>The student demonstrates the ability to complete the task by integrating a computer vision pipeline in the reinforcement learning controller. All inputs used are realistic and appropriate for the task being addressed. The student demonstrates the ability to use an </a:t>
                      </a:r>
                      <a:r>
                        <a:rPr lang="en-US" sz="800" b="0" i="0" u="none" strike="noStrike" dirty="0" err="1">
                          <a:solidFill>
                            <a:srgbClr val="000000"/>
                          </a:solidFill>
                          <a:effectLst/>
                          <a:latin typeface="Calibri"/>
                        </a:rPr>
                        <a:t>MLOps</a:t>
                      </a:r>
                      <a:r>
                        <a:rPr lang="en-US" sz="800" b="0" i="0" u="none" strike="noStrike" dirty="0">
                          <a:solidFill>
                            <a:srgbClr val="000000"/>
                          </a:solidFill>
                          <a:effectLst/>
                          <a:latin typeface="Calibri"/>
                        </a:rPr>
                        <a:t> tool to track the training process and hyperparameter search.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7C7AC"/>
                    </a:solidFill>
                  </a:tcPr>
                </a:tc>
                <a:tc>
                  <a:txBody>
                    <a:bodyPr/>
                    <a:lstStyle/>
                    <a:p>
                      <a:pPr algn="l" fontAlgn="t"/>
                      <a:r>
                        <a:rPr lang="en-US" sz="800" b="0" i="0" u="none" strike="noStrike" dirty="0">
                          <a:solidFill>
                            <a:srgbClr val="000000"/>
                          </a:solidFill>
                          <a:effectLst/>
                          <a:latin typeface="Calibri"/>
                        </a:rPr>
                        <a:t>The student trains and tests multiple computer vision reinforcement learning models. Detailed and critical </a:t>
                      </a:r>
                      <a:r>
                        <a:rPr lang="en-US" sz="800" b="0" i="0" u="none" strike="noStrike" dirty="0" err="1">
                          <a:solidFill>
                            <a:srgbClr val="000000"/>
                          </a:solidFill>
                          <a:effectLst/>
                          <a:latin typeface="Calibri"/>
                        </a:rPr>
                        <a:t>perfomance</a:t>
                      </a:r>
                      <a:r>
                        <a:rPr lang="en-US" sz="800" b="0" i="0" u="none" strike="noStrike" dirty="0">
                          <a:solidFill>
                            <a:srgbClr val="000000"/>
                          </a:solidFill>
                          <a:effectLst/>
                          <a:latin typeface="Calibri"/>
                        </a:rPr>
                        <a:t> comparisons are made between reinforcement learning models and traditional control theory. Suggestions for model improvement, real-world implementation, knowledge acquisition and decision-making are made. The entire code-base is well documented in a README.md file on GitHub.  </a:t>
                      </a:r>
                    </a:p>
                  </a:txBody>
                  <a:tcPr marL="9525" marR="9525" marT="9525">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1CC"/>
                    </a:solidFill>
                  </a:tcPr>
                </a:tc>
                <a:extLst>
                  <a:ext uri="{0D108BD9-81ED-4DB2-BD59-A6C34878D82A}">
                    <a16:rowId xmlns:a16="http://schemas.microsoft.com/office/drawing/2014/main" val="1605308527"/>
                  </a:ext>
                </a:extLst>
              </a:tr>
              <a:tr h="1710738">
                <a:tc>
                  <a:txBody>
                    <a:bodyPr/>
                    <a:lstStyle/>
                    <a:p>
                      <a:r>
                        <a:rPr lang="en-GB" sz="800" dirty="0"/>
                        <a:t>The student submitted a complete learning log, </a:t>
                      </a:r>
                      <a:r>
                        <a:rPr lang="en-GB" sz="800" dirty="0">
                          <a:hlinkClick r:id="rId3"/>
                        </a:rPr>
                        <a:t>work log</a:t>
                      </a:r>
                      <a:r>
                        <a:rPr lang="en-GB" sz="800" dirty="0"/>
                        <a:t>, and </a:t>
                      </a:r>
                      <a:r>
                        <a:rPr lang="en-GB" sz="800" dirty="0">
                          <a:hlinkClick r:id="rId4"/>
                        </a:rPr>
                        <a:t>self-assessment rubric</a:t>
                      </a:r>
                      <a:r>
                        <a:rPr lang="en-GB" sz="800" dirty="0"/>
                        <a:t>, with clear contributions to this ILO documented GitHub (shown in the </a:t>
                      </a:r>
                      <a:r>
                        <a:rPr lang="en-GB" sz="800" dirty="0">
                          <a:hlinkClick r:id="rId3"/>
                        </a:rPr>
                        <a:t>work log</a:t>
                      </a:r>
                      <a:r>
                        <a:rPr lang="en-GB" sz="800" dirty="0"/>
                        <a:t>). The findings were also presented during the </a:t>
                      </a:r>
                      <a:r>
                        <a:rPr lang="en-GB" sz="800" dirty="0">
                          <a:hlinkClick r:id="rId5"/>
                        </a:rPr>
                        <a:t>final block presentation</a:t>
                      </a:r>
                      <a:r>
                        <a:rPr lang="en-GB" sz="800" dirty="0"/>
                        <a:t>.</a:t>
                      </a:r>
                    </a:p>
                    <a:p>
                      <a:endParaRPr lang="en-GB" sz="800" dirty="0"/>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800" dirty="0">
                          <a:effectLst/>
                          <a:latin typeface="Calibri"/>
                          <a:hlinkClick r:id="rId6"/>
                        </a:rPr>
                        <a:t>Task 15 (Presentation slides)</a:t>
                      </a:r>
                      <a:endParaRPr lang="en-US" sz="800" dirty="0">
                        <a:effectLst/>
                        <a:latin typeface="Calibri"/>
                      </a:endParaRPr>
                    </a:p>
                    <a:p>
                      <a:pPr lvl="0" algn="l">
                        <a:buNone/>
                      </a:pPr>
                      <a:r>
                        <a:rPr lang="en-US" sz="800" b="0" i="0" u="none" strike="noStrike" dirty="0">
                          <a:solidFill>
                            <a:srgbClr val="000000"/>
                          </a:solidFill>
                          <a:effectLst/>
                          <a:highlight>
                            <a:srgbClr val="FFFF00"/>
                          </a:highlight>
                          <a:latin typeface="Calibri"/>
                          <a:hlinkClick r:id="rId7"/>
                        </a:rPr>
                        <a:t>task 9 </a:t>
                      </a:r>
                      <a:endParaRPr lang="en-US" sz="800" b="0" i="0" u="none" strike="noStrike" dirty="0">
                        <a:solidFill>
                          <a:srgbClr val="000000"/>
                        </a:solidFill>
                        <a:effectLst/>
                        <a:highlight>
                          <a:srgbClr val="FFFF00"/>
                        </a:highlight>
                        <a:latin typeface="Calibri"/>
                      </a:endParaRPr>
                    </a:p>
                    <a:p>
                      <a:pPr lvl="0" algn="l">
                        <a:buNone/>
                      </a:pPr>
                      <a:r>
                        <a:rPr lang="en-US" sz="800" b="0" i="0" u="none" strike="noStrike" dirty="0">
                          <a:solidFill>
                            <a:srgbClr val="000000"/>
                          </a:solidFill>
                          <a:effectLst/>
                          <a:latin typeface="Calibri"/>
                          <a:hlinkClick r:id="rId8"/>
                        </a:rPr>
                        <a:t>task 10</a:t>
                      </a:r>
                      <a:endParaRPr lang="en-US" sz="800" b="0" i="0" u="none" strike="noStrike" dirty="0">
                        <a:solidFill>
                          <a:srgbClr val="000000"/>
                        </a:solidFill>
                        <a:effectLst/>
                        <a:latin typeface="Calibri"/>
                      </a:endParaRPr>
                    </a:p>
                    <a:p>
                      <a:pPr lvl="0" algn="l">
                        <a:buNone/>
                      </a:pPr>
                      <a:r>
                        <a:rPr lang="en-US" sz="800" b="0" i="0" u="none" strike="noStrike" dirty="0">
                          <a:solidFill>
                            <a:srgbClr val="000000"/>
                          </a:solidFill>
                          <a:effectLst/>
                          <a:latin typeface="Calibri"/>
                          <a:hlinkClick r:id="rId9"/>
                        </a:rPr>
                        <a:t>task 11</a:t>
                      </a:r>
                      <a:endParaRPr lang="en-US" sz="800" b="0" i="0" u="none" strike="noStrike" dirty="0">
                        <a:solidFill>
                          <a:srgbClr val="000000"/>
                        </a:solidFill>
                        <a:effectLst/>
                        <a:latin typeface="Calibri"/>
                      </a:endParaRPr>
                    </a:p>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EF2CD"/>
                    </a:solidFill>
                  </a:tcPr>
                </a:tc>
                <a:tc>
                  <a:txBody>
                    <a:bodyPr/>
                    <a:lstStyle/>
                    <a:p>
                      <a:pPr lvl="0" algn="l">
                        <a:buNone/>
                      </a:pPr>
                      <a:r>
                        <a:rPr lang="en-GB" sz="800" dirty="0"/>
                        <a:t>The OT2Env wrapper demonstrates a clear understanding of reinforcement learning by defining the action and observation spaces, reward function, and termination conditions. It integrates with gymnasium and wandb for tracking metrics, and the </a:t>
                      </a:r>
                      <a:r>
                        <a:rPr lang="en-US" sz="800" b="0" i="0" u="none" strike="noStrike" dirty="0">
                          <a:solidFill>
                            <a:srgbClr val="000000"/>
                          </a:solidFill>
                          <a:effectLst/>
                          <a:highlight>
                            <a:srgbClr val="FFFF00"/>
                          </a:highlight>
                          <a:latin typeface="Calibri"/>
                          <a:hlinkClick r:id="rId10"/>
                        </a:rPr>
                        <a:t>README</a:t>
                      </a:r>
                      <a:r>
                        <a:rPr lang="en-GB" sz="800" dirty="0"/>
                        <a:t> provides all necessary setup instructions, ensuring reproducibility and usability.</a:t>
                      </a:r>
                    </a:p>
                    <a:p>
                      <a:pPr lvl="0" algn="l">
                        <a:buNone/>
                      </a:pPr>
                      <a:r>
                        <a:rPr lang="en-US" sz="800" b="0" i="0" u="none" strike="noStrike" dirty="0">
                          <a:solidFill>
                            <a:srgbClr val="000000"/>
                          </a:solidFill>
                          <a:effectLst/>
                          <a:latin typeface="Calibri"/>
                          <a:hlinkClick r:id="rId11"/>
                        </a:rPr>
                        <a:t>Wrapper</a:t>
                      </a:r>
                      <a:r>
                        <a:rPr lang="en-US" sz="800" b="0" i="0" u="none" strike="noStrike" dirty="0">
                          <a:solidFill>
                            <a:srgbClr val="000000"/>
                          </a:solidFill>
                          <a:effectLst/>
                          <a:latin typeface="Calibri"/>
                        </a:rPr>
                        <a:t> </a:t>
                      </a:r>
                      <a:r>
                        <a:rPr lang="en-US" sz="800" b="0" i="0" u="none" strike="noStrike" dirty="0">
                          <a:solidFill>
                            <a:srgbClr val="000000"/>
                          </a:solidFill>
                          <a:effectLst/>
                          <a:latin typeface="Calibri"/>
                          <a:hlinkClick r:id="rId12"/>
                        </a:rPr>
                        <a:t>README.md</a:t>
                      </a:r>
                      <a:endParaRPr lang="en-US" sz="8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lgn="l">
                        <a:buNone/>
                      </a:pPr>
                      <a:r>
                        <a:rPr lang="en-GB" sz="700" dirty="0">
                          <a:highlight>
                            <a:srgbClr val="FFFF00"/>
                          </a:highlight>
                        </a:rPr>
                        <a:t>I developed a custom Gym environment for the OT-2 robot (</a:t>
                      </a:r>
                      <a:r>
                        <a:rPr lang="en-GB" sz="700" dirty="0">
                          <a:highlight>
                            <a:srgbClr val="FFFF00"/>
                          </a:highlight>
                          <a:hlinkClick r:id="rId13"/>
                        </a:rPr>
                        <a:t>environment wrapper</a:t>
                      </a:r>
                      <a:r>
                        <a:rPr lang="en-GB" sz="700" dirty="0">
                          <a:highlight>
                            <a:srgbClr val="FFFF00"/>
                          </a:highlight>
                        </a:rPr>
                        <a:t>) using coordinate-based observations and velocity actions. I then trained a PPO model using Stable-Baselines3 for 20M timesteps (</a:t>
                      </a:r>
                      <a:r>
                        <a:rPr lang="en-GB" sz="700" dirty="0">
                          <a:highlight>
                            <a:srgbClr val="FFFF00"/>
                          </a:highlight>
                          <a:hlinkClick r:id="rId14"/>
                        </a:rPr>
                        <a:t>training script</a:t>
                      </a:r>
                      <a:r>
                        <a:rPr lang="en-GB" sz="700" dirty="0">
                          <a:highlight>
                            <a:srgbClr val="FFFF00"/>
                          </a:highlight>
                        </a:rPr>
                        <a:t>). The training was stable, as shown by the decreasing policy standard deviation (train/std)</a:t>
                      </a:r>
                    </a:p>
                    <a:p>
                      <a:pPr lvl="0" algn="l">
                        <a:buNone/>
                      </a:pPr>
                      <a:endParaRPr lang="en-GB" sz="700" b="0" i="0" u="none" strike="noStrike" dirty="0">
                        <a:solidFill>
                          <a:srgbClr val="000000"/>
                        </a:solidFill>
                        <a:effectLst/>
                        <a:highlight>
                          <a:srgbClr val="FFFF00"/>
                        </a:highlight>
                        <a:latin typeface="Calibri"/>
                      </a:endParaRPr>
                    </a:p>
                    <a:p>
                      <a:pPr lvl="0" algn="l">
                        <a:buNone/>
                      </a:pPr>
                      <a:endParaRPr lang="en-US" sz="700" b="0" i="0" u="none" strike="noStrike" dirty="0">
                        <a:solidFill>
                          <a:srgbClr val="000000"/>
                        </a:solidFill>
                        <a:effectLst/>
                        <a:highlight>
                          <a:srgbClr val="FFFF00"/>
                        </a:highligh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lvl="0" algn="l">
                        <a:buNone/>
                      </a:pPr>
                      <a:endParaRPr lang="en-US" sz="900" b="0" i="0" u="none" strike="noStrike" dirty="0">
                        <a:solidFill>
                          <a:srgbClr val="000000"/>
                        </a:solidFill>
                        <a:effectLst/>
                        <a:highlight>
                          <a:srgbClr val="FFFF00"/>
                        </a:highligh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tc>
                  <a:txBody>
                    <a:bodyPr/>
                    <a:lstStyle/>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7C7AC"/>
                    </a:solidFill>
                  </a:tcPr>
                </a:tc>
                <a:tc>
                  <a:txBody>
                    <a:bodyPr/>
                    <a:lstStyle/>
                    <a:p>
                      <a:pPr lvl="0" algn="l">
                        <a:buNone/>
                      </a:pPr>
                      <a:endParaRPr lang="en-US" sz="900" b="0" i="0" u="none" strike="noStrike" dirty="0">
                        <a:solidFill>
                          <a:srgbClr val="000000"/>
                        </a:solidFill>
                        <a:effectLst/>
                        <a:latin typeface="Calibri"/>
                      </a:endParaRPr>
                    </a:p>
                  </a:txBody>
                  <a:tcPr marL="9524" marR="9524" marT="9524">
                    <a:lnL w="6350">
                      <a:solidFill>
                        <a:srgbClr val="000000"/>
                      </a:solidFill>
                    </a:lnL>
                    <a:lnR w="6350">
                      <a:solidFill>
                        <a:srgbClr val="000000"/>
                      </a:solidFill>
                    </a:lnR>
                    <a:lnT w="6350">
                      <a:solidFill>
                        <a:srgbClr val="000000"/>
                      </a:solidFill>
                    </a:lnT>
                    <a:lnB w="6350">
                      <a:solidFill>
                        <a:srgbClr val="000000"/>
                      </a:solidFill>
                    </a:lnB>
                    <a:solidFill>
                      <a:srgbClr val="FFE1CC"/>
                    </a:solidFill>
                  </a:tcPr>
                </a:tc>
                <a:extLst>
                  <a:ext uri="{0D108BD9-81ED-4DB2-BD59-A6C34878D82A}">
                    <a16:rowId xmlns:a16="http://schemas.microsoft.com/office/drawing/2014/main" val="2862274762"/>
                  </a:ext>
                </a:extLst>
              </a:tr>
            </a:tbl>
          </a:graphicData>
        </a:graphic>
      </p:graphicFrame>
      <p:pic>
        <p:nvPicPr>
          <p:cNvPr id="4" name="Picture 3">
            <a:extLst>
              <a:ext uri="{FF2B5EF4-FFF2-40B4-BE49-F238E27FC236}">
                <a16:creationId xmlns:a16="http://schemas.microsoft.com/office/drawing/2014/main" id="{557B357C-17EB-C752-BE22-AA2C7858396E}"/>
              </a:ext>
            </a:extLst>
          </p:cNvPr>
          <p:cNvPicPr>
            <a:picLocks noChangeAspect="1"/>
          </p:cNvPicPr>
          <p:nvPr/>
        </p:nvPicPr>
        <p:blipFill>
          <a:blip r:embed="rId15"/>
          <a:stretch>
            <a:fillRect/>
          </a:stretch>
        </p:blipFill>
        <p:spPr>
          <a:xfrm>
            <a:off x="2688955" y="3761277"/>
            <a:ext cx="1803115" cy="1028700"/>
          </a:xfrm>
          <a:prstGeom prst="rect">
            <a:avLst/>
          </a:prstGeom>
        </p:spPr>
      </p:pic>
    </p:spTree>
    <p:extLst>
      <p:ext uri="{BB962C8B-B14F-4D97-AF65-F5344CB8AC3E}">
        <p14:creationId xmlns:p14="http://schemas.microsoft.com/office/powerpoint/2010/main" val="1748977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Goal Setting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A</a:t>
            </a:r>
            <a:endParaRPr sz="40000">
              <a:solidFill>
                <a:srgbClr val="999999"/>
              </a:solidFill>
              <a:latin typeface="Roboto"/>
              <a:ea typeface="Roboto"/>
              <a:cs typeface="Roboto"/>
              <a:sym typeface="Roboto"/>
            </a:endParaRPr>
          </a:p>
        </p:txBody>
      </p:sp>
      <p:sp>
        <p:nvSpPr>
          <p:cNvPr id="2" name="Rectangle: Rounded Corners 1">
            <a:extLst>
              <a:ext uri="{FF2B5EF4-FFF2-40B4-BE49-F238E27FC236}">
                <a16:creationId xmlns:a16="http://schemas.microsoft.com/office/drawing/2014/main" id="{4E84F48E-9152-454D-9754-FA0D0AD81F68}"/>
              </a:ext>
            </a:extLst>
          </p:cNvPr>
          <p:cNvSpPr/>
          <p:nvPr/>
        </p:nvSpPr>
        <p:spPr>
          <a:xfrm>
            <a:off x="2033752" y="404648"/>
            <a:ext cx="6232634" cy="73046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NL" b="1">
                <a:latin typeface="Open Sans" panose="020B0606030504020204" pitchFamily="34" charset="0"/>
                <a:ea typeface="Open Sans" panose="020B0606030504020204" pitchFamily="34" charset="0"/>
                <a:cs typeface="Times New Roman" panose="02020603050405020304" pitchFamily="18" charset="0"/>
              </a:rPr>
              <a:t>In the first week</a:t>
            </a:r>
            <a:r>
              <a:rPr lang="en-NL">
                <a:latin typeface="Open Sans" panose="020B0606030504020204" pitchFamily="34" charset="0"/>
                <a:ea typeface="Open Sans" panose="020B0606030504020204" pitchFamily="34" charset="0"/>
                <a:cs typeface="Times New Roman" panose="02020603050405020304" pitchFamily="18" charset="0"/>
              </a:rPr>
              <a:t>, t</a:t>
            </a:r>
            <a:r>
              <a:rPr lang="en-GB">
                <a:effectLst/>
                <a:latin typeface="Open Sans" panose="020B0606030504020204" pitchFamily="34" charset="0"/>
                <a:ea typeface="Open Sans" panose="020B0606030504020204" pitchFamily="34" charset="0"/>
                <a:cs typeface="Times New Roman" panose="02020603050405020304" pitchFamily="18" charset="0"/>
              </a:rPr>
              <a:t>he student sets ambitious, S.M.A.R.T.</a:t>
            </a:r>
            <a:r>
              <a:rPr lang="en-NL">
                <a:effectLst/>
                <a:latin typeface="Open Sans" panose="020B0606030504020204" pitchFamily="34" charset="0"/>
                <a:ea typeface="Open Sans" panose="020B0606030504020204" pitchFamily="34" charset="0"/>
                <a:cs typeface="Times New Roman" panose="02020603050405020304" pitchFamily="18" charset="0"/>
              </a:rPr>
              <a:t> </a:t>
            </a:r>
            <a:r>
              <a:rPr lang="en-GB">
                <a:effectLst/>
                <a:latin typeface="Open Sans" panose="020B0606030504020204" pitchFamily="34" charset="0"/>
                <a:ea typeface="Open Sans" panose="020B0606030504020204" pitchFamily="34" charset="0"/>
                <a:cs typeface="Times New Roman" panose="02020603050405020304" pitchFamily="18" charset="0"/>
              </a:rPr>
              <a:t>goals in alignment with the project brief, their chosen role(s), content of the assessment rubric and their personal long-term goals</a:t>
            </a:r>
            <a:endParaRPr lang="en-US" sz="11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49"/>
          <p:cNvSpPr txBox="1">
            <a:spLocks noGrp="1"/>
          </p:cNvSpPr>
          <p:nvPr>
            <p:ph type="ctrTitle"/>
          </p:nvPr>
        </p:nvSpPr>
        <p:spPr>
          <a:xfrm>
            <a:off x="2286000" y="1104139"/>
            <a:ext cx="64008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
            </a:r>
            <a:r>
              <a:rPr lang="en-NL" err="1"/>
              <a:t>edal</a:t>
            </a:r>
            <a:r>
              <a:rPr lang="en-NL"/>
              <a:t> Challenges</a:t>
            </a:r>
            <a:endParaRPr/>
          </a:p>
        </p:txBody>
      </p:sp>
      <p:sp>
        <p:nvSpPr>
          <p:cNvPr id="468" name="Google Shape;468;p49"/>
          <p:cNvSpPr txBox="1">
            <a:spLocks noGrp="1"/>
          </p:cNvSpPr>
          <p:nvPr>
            <p:ph type="subTitle" idx="1"/>
          </p:nvPr>
        </p:nvSpPr>
        <p:spPr>
          <a:xfrm>
            <a:off x="2286000" y="2503171"/>
            <a:ext cx="64008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NL"/>
              <a:t>Going the extra mile!</a:t>
            </a:r>
            <a:endParaRPr/>
          </a:p>
        </p:txBody>
      </p:sp>
      <p:pic>
        <p:nvPicPr>
          <p:cNvPr id="7" name="Graphic 6" descr="Medal">
            <a:extLst>
              <a:ext uri="{FF2B5EF4-FFF2-40B4-BE49-F238E27FC236}">
                <a16:creationId xmlns:a16="http://schemas.microsoft.com/office/drawing/2014/main" id="{2C2C6876-7040-0594-5C65-F9EFF1B3B31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1666" y="1379845"/>
            <a:ext cx="3492405" cy="3492405"/>
          </a:xfrm>
          <a:prstGeom prst="rect">
            <a:avLst/>
          </a:prstGeom>
        </p:spPr>
      </p:pic>
    </p:spTree>
    <p:extLst>
      <p:ext uri="{BB962C8B-B14F-4D97-AF65-F5344CB8AC3E}">
        <p14:creationId xmlns:p14="http://schemas.microsoft.com/office/powerpoint/2010/main" val="28329518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6" name="Google Shape;476;p50"/>
          <p:cNvSpPr txBox="1">
            <a:spLocks noGrp="1"/>
          </p:cNvSpPr>
          <p:nvPr>
            <p:ph type="title" idx="2"/>
          </p:nvPr>
        </p:nvSpPr>
        <p:spPr>
          <a:xfrm>
            <a:off x="7068300" y="0"/>
            <a:ext cx="19842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477" name="Google Shape;477;p50"/>
          <p:cNvSpPr txBox="1">
            <a:spLocks noGrp="1"/>
          </p:cNvSpPr>
          <p:nvPr>
            <p:ph type="body" idx="4294967295"/>
          </p:nvPr>
        </p:nvSpPr>
        <p:spPr>
          <a:xfrm>
            <a:off x="63194" y="1152000"/>
            <a:ext cx="5486400" cy="389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900" i="1" dirty="0">
                <a:solidFill>
                  <a:schemeClr val="lt1"/>
                </a:solidFill>
                <a:latin typeface="Helvetica Neue"/>
                <a:ea typeface="Helvetica Neue"/>
                <a:cs typeface="Helvetica Neue"/>
                <a:sym typeface="Helvetica Neue"/>
              </a:rPr>
              <a:t>---</a:t>
            </a:r>
            <a:endParaRPr sz="700" i="1" dirty="0">
              <a:solidFill>
                <a:schemeClr val="lt1"/>
              </a:solidFill>
              <a:latin typeface="Helvetica Neue"/>
              <a:ea typeface="Helvetica Neue"/>
              <a:cs typeface="Helvetica Neue"/>
              <a:sym typeface="Helvetica Neue"/>
            </a:endParaRPr>
          </a:p>
        </p:txBody>
      </p:sp>
      <p:sp>
        <p:nvSpPr>
          <p:cNvPr id="480" name="Google Shape;480;p50"/>
          <p:cNvSpPr txBox="1">
            <a:spLocks noGrp="1"/>
          </p:cNvSpPr>
          <p:nvPr>
            <p:ph type="title" idx="5"/>
          </p:nvPr>
        </p:nvSpPr>
        <p:spPr>
          <a:xfrm>
            <a:off x="845550" y="576000"/>
            <a:ext cx="7315200" cy="49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P</a:t>
            </a:r>
            <a:r>
              <a:rPr lang="en-NL" err="1"/>
              <a:t>ut</a:t>
            </a:r>
            <a:r>
              <a:rPr lang="en-NL"/>
              <a:t> your evidence down here to receive a medal!</a:t>
            </a:r>
            <a:endParaRPr lang="en-GB"/>
          </a:p>
        </p:txBody>
      </p:sp>
      <p:sp>
        <p:nvSpPr>
          <p:cNvPr id="7" name="Google Shape;459;p48">
            <a:extLst>
              <a:ext uri="{FF2B5EF4-FFF2-40B4-BE49-F238E27FC236}">
                <a16:creationId xmlns:a16="http://schemas.microsoft.com/office/drawing/2014/main" id="{5161B9CD-FD90-1846-8EE0-48554F0A839A}"/>
              </a:ext>
            </a:extLst>
          </p:cNvPr>
          <p:cNvSpPr txBox="1">
            <a:spLocks noGrp="1"/>
          </p:cNvSpPr>
          <p:nvPr>
            <p:ph type="title" idx="3"/>
          </p:nvPr>
        </p:nvSpPr>
        <p:spPr>
          <a:xfrm>
            <a:off x="2049462" y="0"/>
            <a:ext cx="42063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a:t>Going the extra mile!</a:t>
            </a:r>
            <a:endParaRPr lang="en-GB"/>
          </a:p>
        </p:txBody>
      </p:sp>
      <p:sp>
        <p:nvSpPr>
          <p:cNvPr id="2" name="Google Shape;462;p48">
            <a:extLst>
              <a:ext uri="{FF2B5EF4-FFF2-40B4-BE49-F238E27FC236}">
                <a16:creationId xmlns:a16="http://schemas.microsoft.com/office/drawing/2014/main" id="{504CBF35-FBEA-FA87-F016-E6278C3C94BB}"/>
              </a:ext>
            </a:extLst>
          </p:cNvPr>
          <p:cNvSpPr txBox="1">
            <a:spLocks noGrp="1"/>
          </p:cNvSpPr>
          <p:nvPr>
            <p:ph type="title" idx="6"/>
          </p:nvPr>
        </p:nvSpPr>
        <p:spPr>
          <a:xfrm>
            <a:off x="845550" y="0"/>
            <a:ext cx="13686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NL"/>
              <a:t>Medal Challenges</a:t>
            </a:r>
            <a:endParaRPr lang="en-US"/>
          </a:p>
        </p:txBody>
      </p:sp>
      <p:pic>
        <p:nvPicPr>
          <p:cNvPr id="12" name="Graphic 11" descr="Medal">
            <a:extLst>
              <a:ext uri="{FF2B5EF4-FFF2-40B4-BE49-F238E27FC236}">
                <a16:creationId xmlns:a16="http://schemas.microsoft.com/office/drawing/2014/main" id="{DAEAD1FE-ADA8-7092-2C63-52D1D8722E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5771" y="58096"/>
            <a:ext cx="459808" cy="459808"/>
          </a:xfrm>
          <a:prstGeom prst="rect">
            <a:avLst/>
          </a:prstGeom>
        </p:spPr>
      </p:pic>
    </p:spTree>
    <p:extLst>
      <p:ext uri="{BB962C8B-B14F-4D97-AF65-F5344CB8AC3E}">
        <p14:creationId xmlns:p14="http://schemas.microsoft.com/office/powerpoint/2010/main" val="33184646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2"/>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NL" sz="6000"/>
              <a:t>D</a:t>
            </a:r>
            <a:endParaRPr sz="6000"/>
          </a:p>
        </p:txBody>
      </p:sp>
      <p:sp>
        <p:nvSpPr>
          <p:cNvPr id="498" name="Google Shape;498;p52"/>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Reflection</a:t>
            </a:r>
            <a:endParaRPr sz="3000"/>
          </a:p>
        </p:txBody>
      </p:sp>
      <p:sp>
        <p:nvSpPr>
          <p:cNvPr id="499" name="Google Shape;499;p52"/>
          <p:cNvSpPr txBox="1"/>
          <p:nvPr/>
        </p:nvSpPr>
        <p:spPr>
          <a:xfrm>
            <a:off x="-420624" y="749808"/>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NL" sz="40000">
                <a:solidFill>
                  <a:srgbClr val="999999"/>
                </a:solidFill>
                <a:latin typeface="Roboto"/>
                <a:ea typeface="Roboto"/>
                <a:cs typeface="Roboto"/>
                <a:sym typeface="Roboto"/>
              </a:rPr>
              <a:t>D</a:t>
            </a:r>
            <a:endParaRPr sz="40000">
              <a:solidFill>
                <a:srgbClr val="999999"/>
              </a:solidFill>
              <a:latin typeface="Roboto"/>
              <a:ea typeface="Roboto"/>
              <a:cs typeface="Roboto"/>
              <a:sym typeface="Roboto"/>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3"/>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did I achieve this block?</a:t>
            </a:r>
            <a:endParaRPr/>
          </a:p>
        </p:txBody>
      </p:sp>
      <p:sp>
        <p:nvSpPr>
          <p:cNvPr id="505" name="Google Shape;505;p53"/>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1/2</a:t>
            </a:r>
            <a:endParaRPr/>
          </a:p>
        </p:txBody>
      </p:sp>
      <p:sp>
        <p:nvSpPr>
          <p:cNvPr id="506" name="Google Shape;506;p53"/>
          <p:cNvSpPr txBox="1">
            <a:spLocks noGrp="1"/>
          </p:cNvSpPr>
          <p:nvPr>
            <p:ph type="subTitle" idx="1"/>
          </p:nvPr>
        </p:nvSpPr>
        <p:spPr>
          <a:xfrm>
            <a:off x="182880" y="667512"/>
            <a:ext cx="54864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My most significant achievements this block</a:t>
            </a:r>
            <a:endParaRPr dirty="0"/>
          </a:p>
        </p:txBody>
      </p:sp>
      <p:sp>
        <p:nvSpPr>
          <p:cNvPr id="507" name="Google Shape;507;p53"/>
          <p:cNvSpPr txBox="1">
            <a:spLocks noGrp="1"/>
          </p:cNvSpPr>
          <p:nvPr>
            <p:ph type="body" idx="3"/>
          </p:nvPr>
        </p:nvSpPr>
        <p:spPr>
          <a:xfrm>
            <a:off x="182880" y="1069848"/>
            <a:ext cx="87783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dirty="0"/>
              <a:t>I successfully improved the computer vision pipeline for root phenotyping, achieving higher segmentation accuracy and better handling of complex cases. I also implemented skeletonization and root length calculations, which provided accurate data for analysis. While I didn’t fully complete the reinforcement learning integration, I made significant progress in setting up the foundation for it. Overall, these achievements moved the project closer to full automation.</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My most difficult challenges this block</a:t>
            </a:r>
            <a:endParaRPr sz="1400" b="1" dirty="0"/>
          </a:p>
          <a:p>
            <a:pPr marL="0" lvl="0" indent="0" algn="just" rtl="0">
              <a:spcBef>
                <a:spcPts val="800"/>
              </a:spcBef>
              <a:spcAft>
                <a:spcPts val="0"/>
              </a:spcAft>
              <a:buNone/>
            </a:pPr>
            <a:r>
              <a:rPr lang="en-GB" dirty="0"/>
              <a:t>The biggest challenge was dealing with edge cases, like small or overlapping roots, which were hard to segment accurately. It was also difficult to balance my work on the reinforcement learning model with improving the computer vision pipeline due to limited time. These challenges required a lot of problem-solving and prioritization.</a:t>
            </a:r>
            <a:endParaRPr dirty="0"/>
          </a:p>
          <a:p>
            <a:pPr marL="0" lvl="0" indent="0" algn="just" rtl="0">
              <a:spcBef>
                <a:spcPts val="800"/>
              </a:spcBef>
              <a:spcAft>
                <a:spcPts val="0"/>
              </a:spcAft>
              <a:buNone/>
            </a:pPr>
            <a:r>
              <a:rPr lang="en" sz="1400" b="1" dirty="0"/>
              <a:t>The most important lessons I learned</a:t>
            </a:r>
            <a:endParaRPr sz="1400" b="1" dirty="0"/>
          </a:p>
          <a:p>
            <a:pPr marL="0" lvl="0" indent="0" algn="just" rtl="0">
              <a:spcBef>
                <a:spcPts val="800"/>
              </a:spcBef>
              <a:spcAft>
                <a:spcPts val="800"/>
              </a:spcAft>
              <a:buNone/>
            </a:pPr>
            <a:r>
              <a:rPr lang="en-GB" dirty="0"/>
              <a:t>I learned the value of improving processes step by step and being flexible in my approach. Each iteration taught me something new about how to handle challenges, and I saw how small changes can make a big difference in results. I also realized how important it is to combine tools, like computer vision and robotics, to create effective solutions.</a:t>
            </a:r>
          </a:p>
          <a:p>
            <a:pPr marL="0" lvl="0" indent="0" algn="just" rtl="0">
              <a:spcBef>
                <a:spcPts val="800"/>
              </a:spcBef>
              <a:spcAft>
                <a:spcPts val="800"/>
              </a:spcAft>
              <a:buNone/>
            </a:pPr>
            <a:r>
              <a:rPr lang="en-GB" sz="1400" b="1" dirty="0">
                <a:highlight>
                  <a:srgbClr val="808000"/>
                </a:highlight>
              </a:rPr>
              <a:t>Reflections after retake: </a:t>
            </a:r>
            <a:r>
              <a:rPr lang="en-GB" dirty="0">
                <a:highlight>
                  <a:srgbClr val="808000"/>
                </a:highlight>
              </a:rPr>
              <a:t>During the retake, I focused on improving the robotics part of the pipeline by reworking the PID controller. The original setup wasn’t performing reliably across different scenarios, so I re-tuned and restructured it for better stability and responsiveness. This made the robot’s movements more precise during inoculation tasks and helped close the loop between the vision and robotics components. Redoing the PID controller also gave me a deeper understanding of control systems and how they interact with real-time computer vision output. It was a valuable way to round off the integration work I had started earlier in the block.</a:t>
            </a:r>
          </a:p>
          <a:p>
            <a:pPr marL="0" indent="0" algn="just">
              <a:spcBef>
                <a:spcPts val="800"/>
              </a:spcBef>
              <a:spcAft>
                <a:spcPts val="800"/>
              </a:spcAft>
              <a:buNone/>
            </a:pPr>
            <a:endParaRPr lang="en-GB" sz="1400" b="1" dirty="0"/>
          </a:p>
          <a:p>
            <a:pPr marL="0" lvl="0" indent="0" algn="just" rtl="0">
              <a:spcBef>
                <a:spcPts val="800"/>
              </a:spcBef>
              <a:spcAft>
                <a:spcPts val="800"/>
              </a:spcAft>
              <a:buNone/>
            </a:pPr>
            <a:endParaRPr lang="en-NL" dirty="0"/>
          </a:p>
        </p:txBody>
      </p:sp>
      <p:sp>
        <p:nvSpPr>
          <p:cNvPr id="508" name="Google Shape;508;p53"/>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54"/>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well am I progressing?</a:t>
            </a:r>
            <a:endParaRPr/>
          </a:p>
        </p:txBody>
      </p:sp>
      <p:sp>
        <p:nvSpPr>
          <p:cNvPr id="514" name="Google Shape;514;p54"/>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a:t>
            </a:r>
            <a:r>
              <a:rPr lang="en" sz="1400"/>
              <a:t>/</a:t>
            </a:r>
            <a:r>
              <a:rPr lang="en"/>
              <a:t>2</a:t>
            </a:r>
            <a:endParaRPr sz="1400"/>
          </a:p>
        </p:txBody>
      </p:sp>
      <p:sp>
        <p:nvSpPr>
          <p:cNvPr id="515" name="Google Shape;515;p54"/>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516" name="Google Shape;516;p54"/>
          <p:cNvSpPr txBox="1">
            <a:spLocks noGrp="1"/>
          </p:cNvSpPr>
          <p:nvPr>
            <p:ph type="subTitle" idx="1"/>
          </p:nvPr>
        </p:nvSpPr>
        <p:spPr>
          <a:xfrm>
            <a:off x="182880" y="667512"/>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Reflection on my self assessment				My self assessment grade is a</a:t>
            </a:r>
            <a:endParaRPr b="0" i="1" dirty="0"/>
          </a:p>
        </p:txBody>
      </p:sp>
      <p:sp>
        <p:nvSpPr>
          <p:cNvPr id="517" name="Google Shape;517;p54"/>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dirty="0">
                <a:highlight>
                  <a:srgbClr val="808000"/>
                </a:highlight>
              </a:rPr>
              <a:t>I’m happy with the progress I made in identifying problems and finding solutions. I think my grade improved from a 6.3 to an 8.9 mainly because of the changes I made in two key areas: ILO 8.7, where I significantly improved the robotics controller by redoing the PID logic, and ILO 2.6, where I added more personal reflection and showed how I developed my approach over time. That said, I still think I could have managed my time better when juggling different tasks. This block showed me what I’m capable of, but also reminded me how important it is to plan ahead more carefully.</a:t>
            </a:r>
          </a:p>
          <a:p>
            <a:pPr marL="0" lvl="0" indent="0" algn="just" rtl="0">
              <a:spcBef>
                <a:spcPts val="0"/>
              </a:spcBef>
              <a:spcAft>
                <a:spcPts val="0"/>
              </a:spcAft>
              <a:buNone/>
            </a:pPr>
            <a:endParaRPr lang="en-GB" sz="1400" b="1" dirty="0"/>
          </a:p>
          <a:p>
            <a:pPr marL="0" lvl="0" indent="0" algn="just" rtl="0">
              <a:spcBef>
                <a:spcPts val="0"/>
              </a:spcBef>
              <a:spcAft>
                <a:spcPts val="0"/>
              </a:spcAft>
              <a:buNone/>
            </a:pPr>
            <a:r>
              <a:rPr lang="en" sz="1400" b="1" dirty="0"/>
              <a:t>How I plan to improve next block</a:t>
            </a:r>
            <a:endParaRPr sz="1400" b="1" dirty="0"/>
          </a:p>
          <a:p>
            <a:pPr marL="0" lvl="0" indent="0" algn="just" rtl="0">
              <a:spcBef>
                <a:spcPts val="800"/>
              </a:spcBef>
              <a:spcAft>
                <a:spcPts val="800"/>
              </a:spcAft>
              <a:buNone/>
            </a:pPr>
            <a:r>
              <a:rPr lang="en-GB" dirty="0"/>
              <a:t>Next block, I want to focus on managing my time better by setting clearer priorities and breaking tasks into smaller steps. I also plan to work on improving the detection of challenging cases, like tiny roots, and spend more time integrating the reinforcement learning model. By staying organized and building on what I’ve learned, I aim to make even more progress.</a:t>
            </a:r>
            <a:endParaRPr dirty="0"/>
          </a:p>
        </p:txBody>
      </p:sp>
      <p:sp>
        <p:nvSpPr>
          <p:cNvPr id="518" name="Google Shape;518;p54"/>
          <p:cNvSpPr txBox="1"/>
          <p:nvPr/>
        </p:nvSpPr>
        <p:spPr>
          <a:xfrm>
            <a:off x="7933066" y="749712"/>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434343"/>
                </a:solidFill>
                <a:latin typeface="Roboto"/>
                <a:ea typeface="Roboto"/>
                <a:cs typeface="Roboto"/>
                <a:sym typeface="Roboto"/>
              </a:rPr>
              <a:t>8.9</a:t>
            </a:r>
            <a:endParaRPr sz="3600" b="1" dirty="0">
              <a:solidFill>
                <a:srgbClr val="434343"/>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Where am I starting?</a:t>
            </a:r>
            <a:endParaRPr/>
          </a:p>
        </p:txBody>
      </p:sp>
      <p:sp>
        <p:nvSpPr>
          <p:cNvPr id="123" name="Google Shape;123;p16"/>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t>1/</a:t>
            </a:r>
            <a:r>
              <a:rPr lang="en"/>
              <a:t>2</a:t>
            </a:r>
            <a:endParaRPr sz="1400"/>
          </a:p>
        </p:txBody>
      </p:sp>
      <p:sp>
        <p:nvSpPr>
          <p:cNvPr id="124" name="Google Shape;124;p16"/>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125" name="Google Shape;125;p16"/>
          <p:cNvSpPr txBox="1">
            <a:spLocks noGrp="1"/>
          </p:cNvSpPr>
          <p:nvPr>
            <p:ph type="subTitle" idx="1"/>
          </p:nvPr>
        </p:nvSpPr>
        <p:spPr>
          <a:xfrm>
            <a:off x="182880" y="682380"/>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Feedback from previous assessment -							</a:t>
            </a:r>
            <a:endParaRPr b="0" i="1" dirty="0"/>
          </a:p>
        </p:txBody>
      </p:sp>
      <p:sp>
        <p:nvSpPr>
          <p:cNvPr id="126" name="Google Shape;126;p16"/>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800"/>
              </a:spcBef>
              <a:spcAft>
                <a:spcPts val="0"/>
              </a:spcAft>
              <a:buNone/>
            </a:pPr>
            <a:r>
              <a:rPr lang="en-GB" dirty="0"/>
              <a:t>“Hey Michal! I enjoyed the passion you could have in our discussions on the research design, and I think the passion is reflected in a really nice paper. Your focus clearly was on the quantitative part, which impacted your point on ILO 7. For ILO 1 and 2, your evidencing could be improved. Try to use clear examples and be elaborate in the future. Overall, you did a great job and are a nice and motivated student to have in the mentor group. Enjoy the next blocks this year!”</a:t>
            </a:r>
            <a:endParaRPr dirty="0"/>
          </a:p>
          <a:p>
            <a:pPr marL="0" lvl="0" indent="0" algn="just" rtl="0">
              <a:spcBef>
                <a:spcPts val="800"/>
              </a:spcBef>
              <a:spcAft>
                <a:spcPts val="0"/>
              </a:spcAft>
              <a:buNone/>
            </a:pPr>
            <a:r>
              <a:rPr lang="en" sz="1400" b="1" dirty="0"/>
              <a:t>My interpretation / key takeaways</a:t>
            </a:r>
            <a:endParaRPr sz="1400" b="1" dirty="0"/>
          </a:p>
          <a:p>
            <a:pPr marL="165100" indent="0">
              <a:buNone/>
            </a:pPr>
            <a:endParaRPr lang="en-GB" dirty="0"/>
          </a:p>
          <a:p>
            <a:pPr marL="165100" indent="0">
              <a:buNone/>
            </a:pPr>
            <a:r>
              <a:rPr lang="en-GB" dirty="0"/>
              <a:t>The feedback highlights engagement in research design discussions, which is reflected in the quality of the paper. However, my focus on the quantitative aspects impacted how I addressed ILO 7, and I need to work on balancing quantitative and qualitative approaches. Additionally, I need to improve my evidencing for ILO 1 and 2 by using clear examples and providing more elaboration. Being recognized as a motivated student is encouraging, and I aim to maintain this enthusiasm while focusing on areas for improvement in future blocks.</a:t>
            </a:r>
          </a:p>
          <a:p>
            <a:pPr marL="0" lvl="0" indent="0" algn="just" rtl="0">
              <a:spcBef>
                <a:spcPts val="800"/>
              </a:spcBef>
              <a:spcAft>
                <a:spcPts val="80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my plan?</a:t>
            </a:r>
            <a:endParaRPr/>
          </a:p>
        </p:txBody>
      </p:sp>
      <p:sp>
        <p:nvSpPr>
          <p:cNvPr id="133" name="Google Shape;133;p17"/>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2/2</a:t>
            </a:r>
            <a:endParaRPr/>
          </a:p>
        </p:txBody>
      </p:sp>
      <p:sp>
        <p:nvSpPr>
          <p:cNvPr id="134" name="Google Shape;134;p17"/>
          <p:cNvSpPr txBox="1">
            <a:spLocks noGrp="1"/>
          </p:cNvSpPr>
          <p:nvPr>
            <p:ph type="subTitle" idx="1"/>
          </p:nvPr>
        </p:nvSpPr>
        <p:spPr>
          <a:xfrm>
            <a:off x="182873" y="667500"/>
            <a:ext cx="87783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What I learned last block -													     Previous block’s grade</a:t>
            </a:r>
            <a:endParaRPr dirty="0"/>
          </a:p>
        </p:txBody>
      </p:sp>
      <p:sp>
        <p:nvSpPr>
          <p:cNvPr id="135" name="Google Shape;135;p17"/>
          <p:cNvSpPr txBox="1">
            <a:spLocks noGrp="1"/>
          </p:cNvSpPr>
          <p:nvPr>
            <p:ph type="body" idx="3"/>
          </p:nvPr>
        </p:nvSpPr>
        <p:spPr>
          <a:xfrm>
            <a:off x="182880" y="1069848"/>
            <a:ext cx="5852100" cy="3895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dirty="0"/>
              <a:t>From the rubric and feedback, I demonstrated strong foundational skills and contributed meaningfully to the quantitative aspects of the project. While I excelled in planning and executing tasks, I need to improve my ability to provide clear evidence for my understanding and connect it explicitly to ILO criteria. The rubric highlights that clear plans, detailed documentation, and revisiting goals are essential for meeting the learning outcomes. These are areas I aim to refine.</a:t>
            </a:r>
            <a:endParaRPr dirty="0"/>
          </a:p>
          <a:p>
            <a:pPr marL="0" lvl="0" indent="0" algn="just" rtl="0">
              <a:spcBef>
                <a:spcPts val="800"/>
              </a:spcBef>
              <a:spcAft>
                <a:spcPts val="0"/>
              </a:spcAft>
              <a:buNone/>
            </a:pPr>
            <a:endParaRPr dirty="0"/>
          </a:p>
          <a:p>
            <a:pPr marL="0" lvl="0" indent="0" algn="just" rtl="0">
              <a:spcBef>
                <a:spcPts val="800"/>
              </a:spcBef>
              <a:spcAft>
                <a:spcPts val="0"/>
              </a:spcAft>
              <a:buNone/>
            </a:pPr>
            <a:r>
              <a:rPr lang="en" sz="1400" b="1" dirty="0"/>
              <a:t>My current level of progress</a:t>
            </a:r>
            <a:endParaRPr sz="1400" b="1" dirty="0"/>
          </a:p>
          <a:p>
            <a:pPr marL="0" lvl="0" indent="0" algn="l" rtl="0">
              <a:spcBef>
                <a:spcPts val="800"/>
              </a:spcBef>
              <a:spcAft>
                <a:spcPts val="800"/>
              </a:spcAft>
              <a:buNone/>
            </a:pPr>
            <a:r>
              <a:rPr lang="en-GB" dirty="0"/>
              <a:t>I am progressing well in mastering foundational skills and applying quantitative methods effectively, as reflected in my strong exam performance. However, my current focus on quantitative aspects has slightly overshadowed the qualitative aspects required for balance. My ability to plan and structure tasks is developing, but I must focus on providing clear and detailed evidence of my progress to meet the ILOs more comprehensively.</a:t>
            </a:r>
            <a:endParaRPr dirty="0"/>
          </a:p>
        </p:txBody>
      </p:sp>
      <p:sp>
        <p:nvSpPr>
          <p:cNvPr id="136" name="Google Shape;136;p17"/>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137" name="Google Shape;137;p17"/>
          <p:cNvSpPr txBox="1"/>
          <p:nvPr/>
        </p:nvSpPr>
        <p:spPr>
          <a:xfrm>
            <a:off x="6217920" y="3593592"/>
            <a:ext cx="2743200" cy="1371000"/>
          </a:xfrm>
          <a:prstGeom prst="rect">
            <a:avLst/>
          </a:prstGeom>
          <a:solidFill>
            <a:srgbClr val="FFFFFF"/>
          </a:solidFill>
          <a:ln>
            <a:noFill/>
          </a:ln>
        </p:spPr>
        <p:txBody>
          <a:bodyPr spcFirstLastPara="1" wrap="square" lIns="91425" tIns="91425" rIns="91425" bIns="91425" anchor="t" anchorCtr="0">
            <a:noAutofit/>
          </a:bodyPr>
          <a:lstStyle/>
          <a:p>
            <a:pPr marL="0" lvl="0" indent="0" algn="l" rtl="0">
              <a:lnSpc>
                <a:spcPct val="104000"/>
              </a:lnSpc>
              <a:spcBef>
                <a:spcPts val="0"/>
              </a:spcBef>
              <a:spcAft>
                <a:spcPts val="0"/>
              </a:spcAft>
              <a:buNone/>
            </a:pPr>
            <a:r>
              <a:rPr lang="en" b="1" dirty="0">
                <a:solidFill>
                  <a:srgbClr val="434343"/>
                </a:solidFill>
                <a:latin typeface="Roboto"/>
                <a:ea typeface="Roboto"/>
                <a:cs typeface="Roboto"/>
                <a:sym typeface="Roboto"/>
              </a:rPr>
              <a:t>Links</a:t>
            </a:r>
            <a:endParaRPr dirty="0">
              <a:solidFill>
                <a:srgbClr val="434343"/>
              </a:solidFill>
              <a:latin typeface="Roboto"/>
              <a:ea typeface="Roboto"/>
              <a:cs typeface="Roboto"/>
              <a:sym typeface="Roboto"/>
            </a:endParaRPr>
          </a:p>
          <a:p>
            <a:pPr marL="0" lvl="0" indent="0" algn="l" rtl="0">
              <a:lnSpc>
                <a:spcPct val="104000"/>
              </a:lnSpc>
              <a:spcBef>
                <a:spcPts val="800"/>
              </a:spcBef>
              <a:spcAft>
                <a:spcPts val="800"/>
              </a:spcAft>
              <a:buNone/>
            </a:pPr>
            <a:r>
              <a:rPr lang="en-GB" sz="1000" dirty="0">
                <a:solidFill>
                  <a:srgbClr val="434343"/>
                </a:solidFill>
                <a:latin typeface="Roboto"/>
                <a:ea typeface="Roboto"/>
                <a:cs typeface="Roboto"/>
                <a:sym typeface="Roboto"/>
                <a:hlinkClick r:id="rId3"/>
              </a:rPr>
              <a:t>https://github.com/BredaUniversityADSAI/2024-25a-fai2-adsai-MichalBatkowski1232079</a:t>
            </a:r>
            <a:endParaRPr sz="1000" dirty="0">
              <a:solidFill>
                <a:srgbClr val="434343"/>
              </a:solidFill>
              <a:latin typeface="Roboto"/>
              <a:ea typeface="Roboto"/>
              <a:cs typeface="Roboto"/>
              <a:sym typeface="Roboto"/>
            </a:endParaRPr>
          </a:p>
        </p:txBody>
      </p:sp>
      <p:sp>
        <p:nvSpPr>
          <p:cNvPr id="138" name="Google Shape;138;p17"/>
          <p:cNvSpPr txBox="1"/>
          <p:nvPr/>
        </p:nvSpPr>
        <p:spPr>
          <a:xfrm>
            <a:off x="7918704" y="667500"/>
            <a:ext cx="914400" cy="64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434343"/>
                </a:solidFill>
                <a:latin typeface="Roboto"/>
                <a:ea typeface="Roboto"/>
                <a:cs typeface="Roboto"/>
                <a:sym typeface="Roboto"/>
              </a:rPr>
              <a:t>7.2</a:t>
            </a:r>
            <a:endParaRPr sz="3600" b="1" dirty="0">
              <a:solidFill>
                <a:srgbClr val="434343"/>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body" idx="3"/>
          </p:nvPr>
        </p:nvSpPr>
        <p:spPr>
          <a:xfrm>
            <a:off x="3108950" y="1069812"/>
            <a:ext cx="5852100" cy="38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50% of the root segmentation workflow implementation, including data preprocessing and visualization.</a:t>
            </a:r>
          </a:p>
          <a:p>
            <a:pPr marL="0" lvl="0" indent="0" algn="l" rtl="0">
              <a:spcBef>
                <a:spcPts val="0"/>
              </a:spcBef>
              <a:spcAft>
                <a:spcPts val="0"/>
              </a:spcAft>
              <a:buNone/>
            </a:pPr>
            <a:r>
              <a:rPr lang="en-GB" dirty="0"/>
              <a:t>25% of the presentation preparation, focusing on results and solution iterations.</a:t>
            </a:r>
            <a:endParaRPr dirty="0"/>
          </a:p>
          <a:p>
            <a:pPr marL="0" lvl="0" indent="0" algn="l" rtl="0">
              <a:spcBef>
                <a:spcPts val="800"/>
              </a:spcBef>
              <a:spcAft>
                <a:spcPts val="0"/>
              </a:spcAft>
              <a:buNone/>
            </a:pPr>
            <a:endParaRPr dirty="0"/>
          </a:p>
          <a:p>
            <a:pPr marL="0" lvl="0" indent="0" algn="l" rtl="0">
              <a:spcBef>
                <a:spcPts val="800"/>
              </a:spcBef>
              <a:spcAft>
                <a:spcPts val="0"/>
              </a:spcAft>
              <a:buNone/>
            </a:pPr>
            <a:r>
              <a:rPr lang="en" sz="1400" b="1" dirty="0"/>
              <a:t>Personal and professional development goals</a:t>
            </a:r>
            <a:endParaRPr sz="1400" b="1" dirty="0"/>
          </a:p>
          <a:p>
            <a:pPr marL="0" lvl="0" indent="0" algn="just" rtl="0">
              <a:spcBef>
                <a:spcPts val="800"/>
              </a:spcBef>
              <a:spcAft>
                <a:spcPts val="800"/>
              </a:spcAft>
              <a:buNone/>
            </a:pPr>
            <a:r>
              <a:rPr lang="en-GB" dirty="0"/>
              <a:t>Enhance Technical Implementation and Documentation Skills. My goal is to refine and document the root segmentation pipeline, including debugging and optimization processes, within this block (S). I will create a clear, step-by-step documentation for each implemented improvement (within </a:t>
            </a:r>
            <a:r>
              <a:rPr lang="en-GB" dirty="0" err="1"/>
              <a:t>Jupyter</a:t>
            </a:r>
            <a:r>
              <a:rPr lang="en-GB" dirty="0"/>
              <a:t> notebooks and the learning/work Logs), validated by testing outputs and visualization (M). This will help improve my ability to implement and communicate technical workflows, a critical skill in this project and my broader field (A). It directly aligns with the block's objectives of delivering scalable and reliable solutions for phenotyping (R). I will evaluate my progress weekly by reviewing completed milestones, accuracy improvements in outputs, and feedback on documentation quality (E). If adjustments are needed, I will revise my approach to focus on the most impactful tasks and ensure the solution is both functional and well-documented (R).</a:t>
            </a:r>
            <a:endParaRPr dirty="0"/>
          </a:p>
        </p:txBody>
      </p:sp>
      <p:sp>
        <p:nvSpPr>
          <p:cNvPr id="144" name="Google Shape;144;p18"/>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are my goals?</a:t>
            </a:r>
            <a:endParaRPr/>
          </a:p>
        </p:txBody>
      </p:sp>
      <p:sp>
        <p:nvSpPr>
          <p:cNvPr id="145" name="Google Shape;145;p18"/>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146" name="Google Shape;146;p18"/>
          <p:cNvSpPr txBox="1">
            <a:spLocks noGrp="1"/>
          </p:cNvSpPr>
          <p:nvPr>
            <p:ph type="subTitle" idx="1"/>
          </p:nvPr>
        </p:nvSpPr>
        <p:spPr>
          <a:xfrm>
            <a:off x="3108960" y="667512"/>
            <a:ext cx="5852100" cy="4023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a:t>I am taking responsibility for</a:t>
            </a:r>
            <a:r>
              <a:rPr lang="en" b="0" i="1"/>
              <a:t> (if multiple add in percentages)</a:t>
            </a:r>
            <a:endParaRPr b="0" i="1"/>
          </a:p>
        </p:txBody>
      </p:sp>
      <p:sp>
        <p:nvSpPr>
          <p:cNvPr id="147" name="Google Shape;147;p18"/>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graphicFrame>
        <p:nvGraphicFramePr>
          <p:cNvPr id="148" name="Google Shape;148;p18"/>
          <p:cNvGraphicFramePr/>
          <p:nvPr>
            <p:extLst>
              <p:ext uri="{D42A27DB-BD31-4B8C-83A1-F6EECF244321}">
                <p14:modId xmlns:p14="http://schemas.microsoft.com/office/powerpoint/2010/main" val="2727034024"/>
              </p:ext>
            </p:extLst>
          </p:nvPr>
        </p:nvGraphicFramePr>
        <p:xfrm>
          <a:off x="182880" y="658368"/>
          <a:ext cx="2740000" cy="4297700"/>
        </p:xfrm>
        <a:graphic>
          <a:graphicData uri="http://schemas.openxmlformats.org/drawingml/2006/table">
            <a:tbl>
              <a:tblPr>
                <a:noFill/>
                <a:tableStyleId>{764D4AE7-FFBC-431D-9275-528F30A785D3}</a:tableStyleId>
              </a:tblPr>
              <a:tblGrid>
                <a:gridCol w="587150">
                  <a:extLst>
                    <a:ext uri="{9D8B030D-6E8A-4147-A177-3AD203B41FA5}">
                      <a16:colId xmlns:a16="http://schemas.microsoft.com/office/drawing/2014/main" val="20000"/>
                    </a:ext>
                  </a:extLst>
                </a:gridCol>
                <a:gridCol w="2152850">
                  <a:extLst>
                    <a:ext uri="{9D8B030D-6E8A-4147-A177-3AD203B41FA5}">
                      <a16:colId xmlns:a16="http://schemas.microsoft.com/office/drawing/2014/main" val="20001"/>
                    </a:ext>
                  </a:extLst>
                </a:gridCol>
              </a:tblGrid>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S</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C4125"/>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Specific:</a:t>
                      </a:r>
                      <a:r>
                        <a:rPr lang="en" sz="600">
                          <a:latin typeface="Roboto"/>
                          <a:ea typeface="Roboto"/>
                          <a:cs typeface="Roboto"/>
                          <a:sym typeface="Roboto"/>
                        </a:rPr>
                        <a:t> Be specific when determining your goal. The more specific the better. Putting a real figure to your goal helps make it measurable. When specific and measurable your subconscious mind cannot override your goals, they become achievable.</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M</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E06666"/>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Measurable:</a:t>
                      </a:r>
                      <a:r>
                        <a:rPr lang="en" sz="600">
                          <a:latin typeface="Roboto"/>
                          <a:ea typeface="Roboto"/>
                          <a:cs typeface="Roboto"/>
                          <a:sym typeface="Roboto"/>
                        </a:rPr>
                        <a:t> This where you define a measurable and meaningful goal. It’s important to be able to track your progress. Without meaningful and measurable goals which you can track it’s easy to lose heart and focus.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A</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6B26B"/>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Achievable:</a:t>
                      </a:r>
                      <a:r>
                        <a:rPr lang="en" sz="600">
                          <a:latin typeface="Roboto"/>
                          <a:ea typeface="Roboto"/>
                          <a:cs typeface="Roboto"/>
                          <a:sym typeface="Roboto"/>
                        </a:rPr>
                        <a:t> Choosing realistic and short-term goals helps them be more achievable. Long-term goals can be larger and take more time to achieve. Planning smaller short-term goals as steps to larger long-term goals assists in achieving them.</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86050">
                <a:tc>
                  <a:txBody>
                    <a:bodyPr/>
                    <a:lstStyle/>
                    <a:p>
                      <a:pPr marL="0" lvl="0" indent="0" algn="ctr" rtl="0">
                        <a:lnSpc>
                          <a:spcPct val="115000"/>
                        </a:lnSpc>
                        <a:spcBef>
                          <a:spcPts val="0"/>
                        </a:spcBef>
                        <a:spcAft>
                          <a:spcPts val="0"/>
                        </a:spcAft>
                        <a:buNone/>
                      </a:pPr>
                      <a:r>
                        <a:rPr lang="en" sz="2400" b="1" dirty="0">
                          <a:solidFill>
                            <a:srgbClr val="FFFFFF"/>
                          </a:solidFill>
                          <a:latin typeface="Roboto"/>
                          <a:ea typeface="Roboto"/>
                          <a:cs typeface="Roboto"/>
                          <a:sym typeface="Roboto"/>
                        </a:rPr>
                        <a:t>R</a:t>
                      </a:r>
                      <a:endParaRPr sz="2400" b="1" dirty="0">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D966"/>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Relevant:</a:t>
                      </a:r>
                      <a:r>
                        <a:rPr lang="en" sz="600">
                          <a:latin typeface="Roboto"/>
                          <a:ea typeface="Roboto"/>
                          <a:cs typeface="Roboto"/>
                          <a:sym typeface="Roboto"/>
                        </a:rPr>
                        <a:t> Each goal you set must be in line with your core values and in harmony with what YOU want out of life. Contradictions in values and goals leads to frustration and loss of motivation. Designing your goals with the expectation of your personal success.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T</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93C47D"/>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Time-Bound:</a:t>
                      </a:r>
                      <a:r>
                        <a:rPr lang="en" sz="600">
                          <a:latin typeface="Roboto"/>
                          <a:ea typeface="Roboto"/>
                          <a:cs typeface="Roboto"/>
                          <a:sym typeface="Roboto"/>
                        </a:rPr>
                        <a:t> Setting a time limit on achieving a goal makes it measurable. When a goal is measurable you can SEE your progress and support your motivation and commitment. Giving your goal a time limit assists you in holding yourself accountable to its completion.</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4"/>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E</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76A5AF"/>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Evaluate:</a:t>
                      </a:r>
                      <a:r>
                        <a:rPr lang="en" sz="600">
                          <a:latin typeface="Roboto"/>
                          <a:ea typeface="Roboto"/>
                          <a:cs typeface="Roboto"/>
                          <a:sym typeface="Roboto"/>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5"/>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6D9EEB"/>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Readjust:</a:t>
                      </a:r>
                      <a:r>
                        <a:rPr lang="en" sz="600" dirty="0">
                          <a:latin typeface="Roboto"/>
                          <a:ea typeface="Roboto"/>
                          <a:cs typeface="Roboto"/>
                          <a:sym typeface="Roboto"/>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a:extLst>
            <a:ext uri="{FF2B5EF4-FFF2-40B4-BE49-F238E27FC236}">
              <a16:creationId xmlns:a16="http://schemas.microsoft.com/office/drawing/2014/main" id="{C9D73639-4B08-1AB5-AF1E-5D517E620F97}"/>
            </a:ext>
          </a:extLst>
        </p:cNvPr>
        <p:cNvGrpSpPr/>
        <p:nvPr/>
      </p:nvGrpSpPr>
      <p:grpSpPr>
        <a:xfrm>
          <a:off x="0" y="0"/>
          <a:ext cx="0" cy="0"/>
          <a:chOff x="0" y="0"/>
          <a:chExt cx="0" cy="0"/>
        </a:xfrm>
      </p:grpSpPr>
      <p:sp>
        <p:nvSpPr>
          <p:cNvPr id="143" name="Google Shape;143;p18">
            <a:extLst>
              <a:ext uri="{FF2B5EF4-FFF2-40B4-BE49-F238E27FC236}">
                <a16:creationId xmlns:a16="http://schemas.microsoft.com/office/drawing/2014/main" id="{AB1E93E1-3658-A78A-0CF4-7C992722B4E4}"/>
              </a:ext>
            </a:extLst>
          </p:cNvPr>
          <p:cNvSpPr txBox="1">
            <a:spLocks noGrp="1"/>
          </p:cNvSpPr>
          <p:nvPr>
            <p:ph type="body" idx="3"/>
          </p:nvPr>
        </p:nvSpPr>
        <p:spPr>
          <a:xfrm>
            <a:off x="3108950" y="1069812"/>
            <a:ext cx="5852100" cy="38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t>How this goal will benefit me:</a:t>
            </a:r>
          </a:p>
          <a:p>
            <a:pPr marL="0" lvl="0" indent="0" algn="l" rtl="0">
              <a:spcBef>
                <a:spcPts val="0"/>
              </a:spcBef>
              <a:spcAft>
                <a:spcPts val="0"/>
              </a:spcAft>
              <a:buNone/>
            </a:pPr>
            <a:endParaRPr lang="en-GB" dirty="0"/>
          </a:p>
          <a:p>
            <a:pPr marL="0" lvl="0" indent="0" algn="l" rtl="0">
              <a:spcBef>
                <a:spcPts val="0"/>
              </a:spcBef>
              <a:spcAft>
                <a:spcPts val="0"/>
              </a:spcAft>
              <a:buNone/>
            </a:pPr>
            <a:endParaRPr lang="en-GB" dirty="0"/>
          </a:p>
          <a:p>
            <a:pPr marL="0" lvl="0" indent="0" algn="l" rtl="0">
              <a:spcBef>
                <a:spcPts val="0"/>
              </a:spcBef>
              <a:spcAft>
                <a:spcPts val="0"/>
              </a:spcAft>
              <a:buNone/>
            </a:pPr>
            <a:r>
              <a:rPr lang="en-GB" dirty="0"/>
              <a:t>Completing this SMARTER goal will enhance my ability to independently implement complex pipelines, improve debugging skills, and ensure that my work is clearly documented for future users. It will also prepare me for professional scenarios where technical solutions must be both scalable and easy to understand by diverse stakeholders. The process will allow me to balance technical precision with effective communication, ultimately strengthening my value as a collaborator in interdisciplinary teams.</a:t>
            </a:r>
            <a:endParaRPr dirty="0"/>
          </a:p>
        </p:txBody>
      </p:sp>
      <p:sp>
        <p:nvSpPr>
          <p:cNvPr id="144" name="Google Shape;144;p18">
            <a:extLst>
              <a:ext uri="{FF2B5EF4-FFF2-40B4-BE49-F238E27FC236}">
                <a16:creationId xmlns:a16="http://schemas.microsoft.com/office/drawing/2014/main" id="{067AAED1-B66E-8E9A-22AC-CD740B1F84AE}"/>
              </a:ext>
            </a:extLst>
          </p:cNvPr>
          <p:cNvSpPr txBox="1">
            <a:spLocks noGrp="1"/>
          </p:cNvSpPr>
          <p:nvPr>
            <p:ph type="title"/>
          </p:nvPr>
        </p:nvSpPr>
        <p:spPr>
          <a:xfrm>
            <a:off x="667512" y="0"/>
            <a:ext cx="54864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are my goals?</a:t>
            </a:r>
            <a:endParaRPr/>
          </a:p>
        </p:txBody>
      </p:sp>
      <p:sp>
        <p:nvSpPr>
          <p:cNvPr id="145" name="Google Shape;145;p18">
            <a:extLst>
              <a:ext uri="{FF2B5EF4-FFF2-40B4-BE49-F238E27FC236}">
                <a16:creationId xmlns:a16="http://schemas.microsoft.com/office/drawing/2014/main" id="{4408AF31-EED4-A53E-6CFF-9E2835477435}"/>
              </a:ext>
            </a:extLst>
          </p:cNvPr>
          <p:cNvSpPr txBox="1">
            <a:spLocks noGrp="1"/>
          </p:cNvSpPr>
          <p:nvPr>
            <p:ph type="title" idx="2"/>
          </p:nvPr>
        </p:nvSpPr>
        <p:spPr>
          <a:xfrm>
            <a:off x="7068300" y="0"/>
            <a:ext cx="1984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1/1</a:t>
            </a:r>
            <a:endParaRPr/>
          </a:p>
        </p:txBody>
      </p:sp>
      <p:sp>
        <p:nvSpPr>
          <p:cNvPr id="147" name="Google Shape;147;p18">
            <a:extLst>
              <a:ext uri="{FF2B5EF4-FFF2-40B4-BE49-F238E27FC236}">
                <a16:creationId xmlns:a16="http://schemas.microsoft.com/office/drawing/2014/main" id="{E0C81A49-CDA2-593E-B45F-DF69886DEE99}"/>
              </a:ext>
            </a:extLst>
          </p:cNvPr>
          <p:cNvSpPr txBox="1">
            <a:spLocks noGrp="1"/>
          </p:cNvSpPr>
          <p:nvPr>
            <p:ph type="title" idx="4"/>
          </p:nvPr>
        </p:nvSpPr>
        <p:spPr>
          <a:xfrm>
            <a:off x="0" y="0"/>
            <a:ext cx="57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graphicFrame>
        <p:nvGraphicFramePr>
          <p:cNvPr id="148" name="Google Shape;148;p18">
            <a:extLst>
              <a:ext uri="{FF2B5EF4-FFF2-40B4-BE49-F238E27FC236}">
                <a16:creationId xmlns:a16="http://schemas.microsoft.com/office/drawing/2014/main" id="{B6250CD9-D1C6-2C5F-7258-15B79BADCFDE}"/>
              </a:ext>
            </a:extLst>
          </p:cNvPr>
          <p:cNvGraphicFramePr/>
          <p:nvPr/>
        </p:nvGraphicFramePr>
        <p:xfrm>
          <a:off x="182880" y="658368"/>
          <a:ext cx="2740000" cy="4297700"/>
        </p:xfrm>
        <a:graphic>
          <a:graphicData uri="http://schemas.openxmlformats.org/drawingml/2006/table">
            <a:tbl>
              <a:tblPr>
                <a:noFill/>
                <a:tableStyleId>{764D4AE7-FFBC-431D-9275-528F30A785D3}</a:tableStyleId>
              </a:tblPr>
              <a:tblGrid>
                <a:gridCol w="587150">
                  <a:extLst>
                    <a:ext uri="{9D8B030D-6E8A-4147-A177-3AD203B41FA5}">
                      <a16:colId xmlns:a16="http://schemas.microsoft.com/office/drawing/2014/main" val="20000"/>
                    </a:ext>
                  </a:extLst>
                </a:gridCol>
                <a:gridCol w="2152850">
                  <a:extLst>
                    <a:ext uri="{9D8B030D-6E8A-4147-A177-3AD203B41FA5}">
                      <a16:colId xmlns:a16="http://schemas.microsoft.com/office/drawing/2014/main" val="20001"/>
                    </a:ext>
                  </a:extLst>
                </a:gridCol>
              </a:tblGrid>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S</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CC4125"/>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Specific:</a:t>
                      </a:r>
                      <a:r>
                        <a:rPr lang="en" sz="600">
                          <a:latin typeface="Roboto"/>
                          <a:ea typeface="Roboto"/>
                          <a:cs typeface="Roboto"/>
                          <a:sym typeface="Roboto"/>
                        </a:rPr>
                        <a:t> Be specific when determining your goal. The more specific the better. Putting a real figure to your goal helps make it measurable. When specific and measurable your subconscious mind cannot override your goals, they become achievable.</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M</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E06666"/>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Measurable:</a:t>
                      </a:r>
                      <a:r>
                        <a:rPr lang="en" sz="600">
                          <a:latin typeface="Roboto"/>
                          <a:ea typeface="Roboto"/>
                          <a:cs typeface="Roboto"/>
                          <a:sym typeface="Roboto"/>
                        </a:rPr>
                        <a:t> This where you define a measurable and meaningful goal. It’s important to be able to track your progress. Without meaningful and measurable goals which you can track it’s easy to lose heart and focus.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1"/>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A</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6B26B"/>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Achievable:</a:t>
                      </a:r>
                      <a:r>
                        <a:rPr lang="en" sz="600">
                          <a:latin typeface="Roboto"/>
                          <a:ea typeface="Roboto"/>
                          <a:cs typeface="Roboto"/>
                          <a:sym typeface="Roboto"/>
                        </a:rPr>
                        <a:t> Choosing realistic and short-term goals helps them be more achievable. Long-term goals can be larger and take more time to achieve. Planning smaller short-term goals as steps to larger long-term goals assists in achieving them.</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586050">
                <a:tc>
                  <a:txBody>
                    <a:bodyPr/>
                    <a:lstStyle/>
                    <a:p>
                      <a:pPr marL="0" lvl="0" indent="0" algn="ctr" rtl="0">
                        <a:lnSpc>
                          <a:spcPct val="115000"/>
                        </a:lnSpc>
                        <a:spcBef>
                          <a:spcPts val="0"/>
                        </a:spcBef>
                        <a:spcAft>
                          <a:spcPts val="0"/>
                        </a:spcAft>
                        <a:buNone/>
                      </a:pPr>
                      <a:r>
                        <a:rPr lang="en" sz="2400" b="1" dirty="0">
                          <a:solidFill>
                            <a:srgbClr val="FFFFFF"/>
                          </a:solidFill>
                          <a:latin typeface="Roboto"/>
                          <a:ea typeface="Roboto"/>
                          <a:cs typeface="Roboto"/>
                          <a:sym typeface="Roboto"/>
                        </a:rPr>
                        <a:t>R</a:t>
                      </a:r>
                      <a:endParaRPr sz="2400" b="1" dirty="0">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D966"/>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Relevant:</a:t>
                      </a:r>
                      <a:r>
                        <a:rPr lang="en" sz="600">
                          <a:latin typeface="Roboto"/>
                          <a:ea typeface="Roboto"/>
                          <a:cs typeface="Roboto"/>
                          <a:sym typeface="Roboto"/>
                        </a:rPr>
                        <a:t> Each goal you set must be in line with your core values and in harmony with what YOU want out of life. Contradictions in values and goals leads to frustration and loss of motivation. Designing your goals with the expectation of your personal success.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3"/>
                  </a:ext>
                </a:extLst>
              </a:tr>
              <a:tr h="586050">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T</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93C47D"/>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Time-Bound:</a:t>
                      </a:r>
                      <a:r>
                        <a:rPr lang="en" sz="600">
                          <a:latin typeface="Roboto"/>
                          <a:ea typeface="Roboto"/>
                          <a:cs typeface="Roboto"/>
                          <a:sym typeface="Roboto"/>
                        </a:rPr>
                        <a:t> Setting a time limit on achieving a goal makes it measurable. When a goal is measurable you can SEE your progress and support your motivation and commitment. Giving your goal a time limit assists you in holding yourself accountable to its completion.</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4"/>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E</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76A5AF"/>
                    </a:solidFill>
                  </a:tcPr>
                </a:tc>
                <a:tc>
                  <a:txBody>
                    <a:bodyPr/>
                    <a:lstStyle/>
                    <a:p>
                      <a:pPr marL="0" lvl="0" indent="0" algn="l" rtl="0">
                        <a:lnSpc>
                          <a:spcPct val="115000"/>
                        </a:lnSpc>
                        <a:spcBef>
                          <a:spcPts val="0"/>
                        </a:spcBef>
                        <a:spcAft>
                          <a:spcPts val="0"/>
                        </a:spcAft>
                        <a:buNone/>
                      </a:pPr>
                      <a:r>
                        <a:rPr lang="en" sz="600" b="1">
                          <a:latin typeface="Roboto"/>
                          <a:ea typeface="Roboto"/>
                          <a:cs typeface="Roboto"/>
                          <a:sym typeface="Roboto"/>
                        </a:rPr>
                        <a:t>Evaluate:</a:t>
                      </a:r>
                      <a:r>
                        <a:rPr lang="en" sz="600">
                          <a:latin typeface="Roboto"/>
                          <a:ea typeface="Roboto"/>
                          <a:cs typeface="Roboto"/>
                          <a:sym typeface="Roboto"/>
                        </a:rPr>
                        <a:t> By evaluating your goals on a regular basis you will be much more likely to achieve them. It is easy to forget about long-term goals if they are not revisited from time to time. This also helps you assess if the goal you are working on remains in line with your core values and helps you measure your progress.</a:t>
                      </a:r>
                      <a:endParaRPr sz="60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5"/>
                  </a:ext>
                </a:extLst>
              </a:tr>
              <a:tr h="683725">
                <a:tc>
                  <a:txBody>
                    <a:bodyPr/>
                    <a:lstStyle/>
                    <a:p>
                      <a:pPr marL="0" lvl="0" indent="0" algn="ctr" rtl="0">
                        <a:lnSpc>
                          <a:spcPct val="115000"/>
                        </a:lnSpc>
                        <a:spcBef>
                          <a:spcPts val="0"/>
                        </a:spcBef>
                        <a:spcAft>
                          <a:spcPts val="0"/>
                        </a:spcAft>
                        <a:buNone/>
                      </a:pPr>
                      <a:r>
                        <a:rPr lang="en" sz="2400" b="1">
                          <a:solidFill>
                            <a:srgbClr val="FFFFFF"/>
                          </a:solidFill>
                          <a:latin typeface="Roboto"/>
                          <a:ea typeface="Roboto"/>
                          <a:cs typeface="Roboto"/>
                          <a:sym typeface="Roboto"/>
                        </a:rPr>
                        <a:t>R</a:t>
                      </a:r>
                      <a:endParaRPr sz="2400" b="1">
                        <a:solidFill>
                          <a:srgbClr val="FFFFFF"/>
                        </a:solidFill>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6D9EEB"/>
                    </a:solidFill>
                  </a:tcPr>
                </a:tc>
                <a:tc>
                  <a:txBody>
                    <a:bodyPr/>
                    <a:lstStyle/>
                    <a:p>
                      <a:pPr marL="0" lvl="0" indent="0" algn="l" rtl="0">
                        <a:lnSpc>
                          <a:spcPct val="115000"/>
                        </a:lnSpc>
                        <a:spcBef>
                          <a:spcPts val="0"/>
                        </a:spcBef>
                        <a:spcAft>
                          <a:spcPts val="0"/>
                        </a:spcAft>
                        <a:buNone/>
                      </a:pPr>
                      <a:r>
                        <a:rPr lang="en" sz="600" b="1" dirty="0">
                          <a:latin typeface="Roboto"/>
                          <a:ea typeface="Roboto"/>
                          <a:cs typeface="Roboto"/>
                          <a:sym typeface="Roboto"/>
                        </a:rPr>
                        <a:t>Readjust:</a:t>
                      </a:r>
                      <a:r>
                        <a:rPr lang="en" sz="600" dirty="0">
                          <a:latin typeface="Roboto"/>
                          <a:ea typeface="Roboto"/>
                          <a:cs typeface="Roboto"/>
                          <a:sym typeface="Roboto"/>
                        </a:rPr>
                        <a:t> Readjustments occur when goals are determined, through re-evaluation, to be misaligned with your values or long-term goals. This is especially helpful when you have been unable to achieve a goal in the time limits you set. This gives you the opportunity to modify your approach and increase your chances of success.</a:t>
                      </a:r>
                      <a:endParaRPr sz="600" dirty="0">
                        <a:latin typeface="Roboto"/>
                        <a:ea typeface="Roboto"/>
                        <a:cs typeface="Roboto"/>
                        <a:sym typeface="Roboto"/>
                      </a:endParaRPr>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3F3F3"/>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633225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ctrTitle"/>
          </p:nvPr>
        </p:nvSpPr>
        <p:spPr>
          <a:xfrm>
            <a:off x="1828800" y="1453896"/>
            <a:ext cx="7315200" cy="15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Section </a:t>
            </a:r>
            <a:r>
              <a:rPr lang="en"/>
              <a:t>B</a:t>
            </a:r>
            <a:endParaRPr sz="6000"/>
          </a:p>
        </p:txBody>
      </p:sp>
      <p:sp>
        <p:nvSpPr>
          <p:cNvPr id="154" name="Google Shape;154;p19"/>
          <p:cNvSpPr txBox="1">
            <a:spLocks noGrp="1"/>
          </p:cNvSpPr>
          <p:nvPr>
            <p:ph type="subTitle" idx="1"/>
          </p:nvPr>
        </p:nvSpPr>
        <p:spPr>
          <a:xfrm>
            <a:off x="1828800" y="2953512"/>
            <a:ext cx="73152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Progress Log</a:t>
            </a:r>
            <a:endParaRPr lang="en-US" sz="3000"/>
          </a:p>
        </p:txBody>
      </p:sp>
      <p:sp>
        <p:nvSpPr>
          <p:cNvPr id="155" name="Google Shape;155;p19"/>
          <p:cNvSpPr txBox="1"/>
          <p:nvPr/>
        </p:nvSpPr>
        <p:spPr>
          <a:xfrm>
            <a:off x="-420624" y="754575"/>
            <a:ext cx="3383400" cy="5120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40000">
                <a:solidFill>
                  <a:srgbClr val="999999"/>
                </a:solidFill>
                <a:latin typeface="Roboto"/>
                <a:ea typeface="Roboto"/>
                <a:cs typeface="Roboto"/>
                <a:sym typeface="Roboto"/>
              </a:rPr>
              <a:t>B</a:t>
            </a:r>
            <a:endParaRPr sz="40000">
              <a:solidFill>
                <a:srgbClr val="999999"/>
              </a:solidFill>
              <a:latin typeface="Roboto"/>
              <a:ea typeface="Roboto"/>
              <a:cs typeface="Roboto"/>
              <a:sym typeface="Roboto"/>
            </a:endParaRPr>
          </a:p>
        </p:txBody>
      </p:sp>
    </p:spTree>
    <p:extLst>
      <p:ext uri="{BB962C8B-B14F-4D97-AF65-F5344CB8AC3E}">
        <p14:creationId xmlns:p14="http://schemas.microsoft.com/office/powerpoint/2010/main" val="53072181"/>
      </p:ext>
    </p:extLst>
  </p:cSld>
  <p:clrMapOvr>
    <a:masterClrMapping/>
  </p:clrMapOvr>
</p:sld>
</file>

<file path=ppt/theme/theme1.xml><?xml version="1.0" encoding="utf-8"?>
<a:theme xmlns:a="http://schemas.openxmlformats.org/drawingml/2006/main"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3C78D8"/>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E12F46851DF89498422FB40BC19B005" ma:contentTypeVersion="15" ma:contentTypeDescription="Create a new document." ma:contentTypeScope="" ma:versionID="f337831c8565c68ceb5807808d841253">
  <xsd:schema xmlns:xsd="http://www.w3.org/2001/XMLSchema" xmlns:xs="http://www.w3.org/2001/XMLSchema" xmlns:p="http://schemas.microsoft.com/office/2006/metadata/properties" xmlns:ns3="493b2529-5793-4df3-af31-f67ebd481d19" xmlns:ns4="30eab5da-4870-42fd-8792-80f96131dd9b" targetNamespace="http://schemas.microsoft.com/office/2006/metadata/properties" ma:root="true" ma:fieldsID="43c9d5e3531b66e8768751f0e0d3c8ac" ns3:_="" ns4:_="">
    <xsd:import namespace="493b2529-5793-4df3-af31-f67ebd481d19"/>
    <xsd:import namespace="30eab5da-4870-42fd-8792-80f96131dd9b"/>
    <xsd:element name="properties">
      <xsd:complexType>
        <xsd:sequence>
          <xsd:element name="documentManagement">
            <xsd:complexType>
              <xsd:all>
                <xsd:element ref="ns3:_activity" minOccurs="0"/>
                <xsd:element ref="ns3:MediaServiceMetadata" minOccurs="0"/>
                <xsd:element ref="ns3:MediaServiceFastMetadata" minOccurs="0"/>
                <xsd:element ref="ns3:MediaServiceObjectDetectorVersions"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SystemTags" minOccurs="0"/>
                <xsd:element ref="ns3:MediaLengthInSecond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93b2529-5793-4df3-af31-f67ebd481d19"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ServiceSystemTags" ma:index="20" nillable="true" ma:displayName="MediaServiceSystemTags" ma:hidden="true" ma:internalName="MediaServiceSystemTags" ma:readOnly="true">
      <xsd:simpleType>
        <xsd:restriction base="dms:Note"/>
      </xsd:simpleType>
    </xsd:element>
    <xsd:element name="MediaLengthInSeconds" ma:index="21" nillable="true" ma:displayName="MediaLengthInSeconds" ma:hidden="true" ma:internalName="MediaLengthInSeconds" ma:readOnly="true">
      <xsd:simpleType>
        <xsd:restriction base="dms:Unknown"/>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0eab5da-4870-42fd-8792-80f96131dd9b"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30eab5da-4870-42fd-8792-80f96131dd9b">
      <UserInfo>
        <DisplayName/>
        <AccountId xsi:nil="true"/>
        <AccountType/>
      </UserInfo>
    </SharedWithUsers>
    <_activity xmlns="493b2529-5793-4df3-af31-f67ebd481d1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822B64-83CE-4639-81FB-FE476DBABA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93b2529-5793-4df3-af31-f67ebd481d19"/>
    <ds:schemaRef ds:uri="30eab5da-4870-42fd-8792-80f96131dd9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67B86F-F5BB-4BE6-9A37-0E19E53CB68B}">
  <ds:schemaRefs>
    <ds:schemaRef ds:uri="http://purl.org/dc/dcmitype/"/>
    <ds:schemaRef ds:uri="http://www.w3.org/XML/1998/namespace"/>
    <ds:schemaRef ds:uri="http://schemas.microsoft.com/office/2006/metadata/properties"/>
    <ds:schemaRef ds:uri="http://schemas.microsoft.com/office/infopath/2007/PartnerControls"/>
    <ds:schemaRef ds:uri="http://schemas.microsoft.com/office/2006/documentManagement/types"/>
    <ds:schemaRef ds:uri="http://purl.org/dc/elements/1.1/"/>
    <ds:schemaRef ds:uri="http://schemas.openxmlformats.org/package/2006/metadata/core-properties"/>
    <ds:schemaRef ds:uri="493b2529-5793-4df3-af31-f67ebd481d19"/>
    <ds:schemaRef ds:uri="http://purl.org/dc/terms/"/>
    <ds:schemaRef ds:uri="30eab5da-4870-42fd-8792-80f96131dd9b"/>
  </ds:schemaRefs>
</ds:datastoreItem>
</file>

<file path=customXml/itemProps3.xml><?xml version="1.0" encoding="utf-8"?>
<ds:datastoreItem xmlns:ds="http://schemas.openxmlformats.org/officeDocument/2006/customXml" ds:itemID="{98D9791E-52D0-4ABB-925A-4EAECF798D9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2928</TotalTime>
  <Words>11585</Words>
  <Application>Microsoft Office PowerPoint</Application>
  <PresentationFormat>On-screen Show (16:9)</PresentationFormat>
  <Paragraphs>682</Paragraphs>
  <Slides>44</Slides>
  <Notes>44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Proxima Nova</vt:lpstr>
      <vt:lpstr>Helvetica Neue</vt:lpstr>
      <vt:lpstr>Roboto Thin</vt:lpstr>
      <vt:lpstr>Roboto Light</vt:lpstr>
      <vt:lpstr>Arial</vt:lpstr>
      <vt:lpstr>Roboto</vt:lpstr>
      <vt:lpstr>Open Sans</vt:lpstr>
      <vt:lpstr>Calibri</vt:lpstr>
      <vt:lpstr>BUAS Gameday</vt:lpstr>
      <vt:lpstr>Michał Bątkowski 232079 Automating Root Phenotyping for NPEC</vt:lpstr>
      <vt:lpstr>How To Use This Template</vt:lpstr>
      <vt:lpstr>Learning Log Structure</vt:lpstr>
      <vt:lpstr>Section A</vt:lpstr>
      <vt:lpstr>Where am I starting?</vt:lpstr>
      <vt:lpstr>What is my plan?</vt:lpstr>
      <vt:lpstr>What are my goals?</vt:lpstr>
      <vt:lpstr>What are my goals?</vt:lpstr>
      <vt:lpstr>Section B</vt:lpstr>
      <vt:lpstr>Week 1 - Log</vt:lpstr>
      <vt:lpstr>Week 1 - Feedback</vt:lpstr>
      <vt:lpstr>Week 2 - Log</vt:lpstr>
      <vt:lpstr>Week 2 - Feedback</vt:lpstr>
      <vt:lpstr>Week 3 - Log</vt:lpstr>
      <vt:lpstr>Week 3 - Feedback</vt:lpstr>
      <vt:lpstr>Week 4 - Log</vt:lpstr>
      <vt:lpstr>Week 4 - Feedback</vt:lpstr>
      <vt:lpstr>Week 5 - Log</vt:lpstr>
      <vt:lpstr>Week 5 - Feedback</vt:lpstr>
      <vt:lpstr>Week 6 - Log</vt:lpstr>
      <vt:lpstr>Week 6 - Feedback</vt:lpstr>
      <vt:lpstr>Week 7 - Log</vt:lpstr>
      <vt:lpstr>Week 7 - Feedback</vt:lpstr>
      <vt:lpstr>Week 8 - Log</vt:lpstr>
      <vt:lpstr>Week 8 - Feedback</vt:lpstr>
      <vt:lpstr>Section C</vt:lpstr>
      <vt:lpstr>ILO 1</vt:lpstr>
      <vt:lpstr>Retake notes</vt:lpstr>
      <vt:lpstr>ILO 1</vt:lpstr>
      <vt:lpstr>ILO 2</vt:lpstr>
      <vt:lpstr>ILO 2</vt:lpstr>
      <vt:lpstr>ILO 5</vt:lpstr>
      <vt:lpstr>ILO 5</vt:lpstr>
      <vt:lpstr>ILO 6.4</vt:lpstr>
      <vt:lpstr>ILO 6</vt:lpstr>
      <vt:lpstr>ILO 8</vt:lpstr>
      <vt:lpstr>ILO 8</vt:lpstr>
      <vt:lpstr>ILO 8</vt:lpstr>
      <vt:lpstr>ILO 8</vt:lpstr>
      <vt:lpstr>Medal Challenges</vt:lpstr>
      <vt:lpstr>1/1</vt:lpstr>
      <vt:lpstr>Section D</vt:lpstr>
      <vt:lpstr>What did I achieve this block?</vt:lpstr>
      <vt:lpstr>How well am I progressing?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«studentname» «studentid» «studentacademicproject»</dc:title>
  <dc:creator>Neggers, Margot</dc:creator>
  <cp:lastModifiedBy>Bątkowski, Michał (232079)</cp:lastModifiedBy>
  <cp:revision>285</cp:revision>
  <dcterms:modified xsi:type="dcterms:W3CDTF">2025-04-10T23:34:12Z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0x0101009E12F46851DF89498422FB40BC19B005</vt:lpwstr>
  </property>
  <property fmtid="{D5CDD505-2E9C-101B-9397-08002B2CF9AE}" pid="3" name="MediaServiceImageTags">
    <vt:lpwstr/>
  </property>
  <property fmtid="{D5CDD505-2E9C-101B-9397-08002B2CF9AE}" pid="4" name="xd_ProgID">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xd_Signature">
    <vt:bool>false</vt:bool>
  </property>
</Properties>
</file>

<file path=docProps/thumbnail.jpeg>
</file>